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67" r:id="rId1"/>
  </p:sldMasterIdLst>
  <p:notesMasterIdLst>
    <p:notesMasterId r:id="rId42"/>
  </p:notesMasterIdLst>
  <p:handoutMasterIdLst>
    <p:handoutMasterId r:id="rId43"/>
  </p:handoutMasterIdLst>
  <p:sldIdLst>
    <p:sldId id="600" r:id="rId2"/>
    <p:sldId id="836" r:id="rId3"/>
    <p:sldId id="814" r:id="rId4"/>
    <p:sldId id="815" r:id="rId5"/>
    <p:sldId id="795" r:id="rId6"/>
    <p:sldId id="869" r:id="rId7"/>
    <p:sldId id="870" r:id="rId8"/>
    <p:sldId id="873" r:id="rId9"/>
    <p:sldId id="872" r:id="rId10"/>
    <p:sldId id="874" r:id="rId11"/>
    <p:sldId id="829" r:id="rId12"/>
    <p:sldId id="833" r:id="rId13"/>
    <p:sldId id="840" r:id="rId14"/>
    <p:sldId id="843" r:id="rId15"/>
    <p:sldId id="845" r:id="rId16"/>
    <p:sldId id="875" r:id="rId17"/>
    <p:sldId id="868" r:id="rId18"/>
    <p:sldId id="841" r:id="rId19"/>
    <p:sldId id="838" r:id="rId20"/>
    <p:sldId id="846" r:id="rId21"/>
    <p:sldId id="847" r:id="rId22"/>
    <p:sldId id="849" r:id="rId23"/>
    <p:sldId id="850" r:id="rId24"/>
    <p:sldId id="851" r:id="rId25"/>
    <p:sldId id="852" r:id="rId26"/>
    <p:sldId id="853" r:id="rId27"/>
    <p:sldId id="854" r:id="rId28"/>
    <p:sldId id="856" r:id="rId29"/>
    <p:sldId id="857" r:id="rId30"/>
    <p:sldId id="858" r:id="rId31"/>
    <p:sldId id="859" r:id="rId32"/>
    <p:sldId id="860" r:id="rId33"/>
    <p:sldId id="862" r:id="rId34"/>
    <p:sldId id="863" r:id="rId35"/>
    <p:sldId id="861" r:id="rId36"/>
    <p:sldId id="865" r:id="rId37"/>
    <p:sldId id="866" r:id="rId38"/>
    <p:sldId id="867" r:id="rId39"/>
    <p:sldId id="842" r:id="rId40"/>
    <p:sldId id="610" r:id="rId41"/>
  </p:sldIdLst>
  <p:sldSz cx="9144000" cy="6858000" type="screen4x3"/>
  <p:notesSz cx="6807200" cy="9939338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ugovkina NS" initials="PNS" lastIdx="1" clrIdx="0"/>
  <p:cmAuthor id="1" name="Николай" initials="Н" lastIdx="1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00"/>
    <a:srgbClr val="FF6A05"/>
    <a:srgbClr val="FF832F"/>
    <a:srgbClr val="FF3300"/>
    <a:srgbClr val="B40000"/>
    <a:srgbClr val="0000FF"/>
    <a:srgbClr val="FFA86D"/>
    <a:srgbClr val="FF8F43"/>
    <a:srgbClr val="FF9D5B"/>
    <a:srgbClr val="FFA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43" autoAdjust="0"/>
    <p:restoredTop sz="90231" autoAdjust="0"/>
  </p:normalViewPr>
  <p:slideViewPr>
    <p:cSldViewPr snapToGrid="0">
      <p:cViewPr varScale="1">
        <p:scale>
          <a:sx n="131" d="100"/>
          <a:sy n="131" d="100"/>
        </p:scale>
        <p:origin x="696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-1146" y="-84"/>
      </p:cViewPr>
      <p:guideLst>
        <p:guide orient="horz" pos="3132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5482068666689551E-2"/>
          <c:y val="2.5872463043729164E-2"/>
          <c:w val="0.69982736184700289"/>
          <c:h val="0.9157490788341116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Лист1!$A$3</c:f>
              <c:strCache>
                <c:ptCount val="1"/>
                <c:pt idx="0">
                  <c:v>ППМИ в городских и сельских поселениях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Лист1!$B$1:$G$1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 (план)</c:v>
                </c:pt>
              </c:strCache>
            </c:strRef>
          </c:cat>
          <c:val>
            <c:numRef>
              <c:f>Лист1!$B$3:$G$3</c:f>
              <c:numCache>
                <c:formatCode>General</c:formatCode>
                <c:ptCount val="6"/>
                <c:pt idx="0">
                  <c:v>53</c:v>
                </c:pt>
                <c:pt idx="1">
                  <c:v>93</c:v>
                </c:pt>
                <c:pt idx="2">
                  <c:v>168</c:v>
                </c:pt>
                <c:pt idx="3">
                  <c:v>200</c:v>
                </c:pt>
                <c:pt idx="4">
                  <c:v>193</c:v>
                </c:pt>
                <c:pt idx="5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87-4EB3-8EC8-133B7A254535}"/>
            </c:ext>
          </c:extLst>
        </c:ser>
        <c:ser>
          <c:idx val="1"/>
          <c:order val="1"/>
          <c:tx>
            <c:strRef>
              <c:f>Лист1!$A$4</c:f>
              <c:strCache>
                <c:ptCount val="1"/>
                <c:pt idx="0">
                  <c:v>ППМИ в городах</c:v>
                </c:pt>
              </c:strCache>
            </c:strRef>
          </c:tx>
          <c:invertIfNegative val="0"/>
          <c:dLbls>
            <c:dLbl>
              <c:idx val="3"/>
              <c:layout>
                <c:manualLayout>
                  <c:x val="0"/>
                  <c:y val="-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387-4EB3-8EC8-133B7A2545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Лист1!$B$1:$G$1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 (план)</c:v>
                </c:pt>
              </c:strCache>
            </c:strRef>
          </c:cat>
          <c:val>
            <c:numRef>
              <c:f>Лист1!$B$4:$G$4</c:f>
              <c:numCache>
                <c:formatCode>General</c:formatCode>
                <c:ptCount val="6"/>
                <c:pt idx="3">
                  <c:v>11</c:v>
                </c:pt>
                <c:pt idx="4">
                  <c:v>52</c:v>
                </c:pt>
                <c:pt idx="5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387-4EB3-8EC8-133B7A2545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3488000"/>
        <c:axId val="43511808"/>
      </c:barChart>
      <c:catAx>
        <c:axId val="43488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3511808"/>
        <c:crosses val="autoZero"/>
        <c:auto val="1"/>
        <c:lblAlgn val="ctr"/>
        <c:lblOffset val="100"/>
        <c:noMultiLvlLbl val="0"/>
      </c:catAx>
      <c:valAx>
        <c:axId val="43511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34880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732694952417313"/>
          <c:y val="0.45786086940885196"/>
          <c:w val="0.22386604287163461"/>
          <c:h val="0.30798913812341427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86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459" tIns="46731" rIns="93459" bIns="46731" numCol="1" anchor="t" anchorCtr="0" compatLnSpc="1">
            <a:prstTxWarp prst="textNoShape">
              <a:avLst/>
            </a:prstTxWarp>
          </a:bodyPr>
          <a:lstStyle>
            <a:lvl1pPr algn="l" defTabSz="923908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6938" y="0"/>
            <a:ext cx="29486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459" tIns="46731" rIns="93459" bIns="46731" numCol="1" anchor="t" anchorCtr="0" compatLnSpc="1">
            <a:prstTxWarp prst="textNoShape">
              <a:avLst/>
            </a:prstTxWarp>
          </a:bodyPr>
          <a:lstStyle>
            <a:lvl1pPr algn="r" defTabSz="923908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73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0864"/>
            <a:ext cx="29486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459" tIns="46731" rIns="93459" bIns="46731" numCol="1" anchor="b" anchorCtr="0" compatLnSpc="1">
            <a:prstTxWarp prst="textNoShape">
              <a:avLst/>
            </a:prstTxWarp>
          </a:bodyPr>
          <a:lstStyle>
            <a:lvl1pPr algn="l" defTabSz="923908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73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6938" y="9440864"/>
            <a:ext cx="29486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459" tIns="46731" rIns="93459" bIns="46731" numCol="1" anchor="b" anchorCtr="0" compatLnSpc="1">
            <a:prstTxWarp prst="textNoShape">
              <a:avLst/>
            </a:prstTxWarp>
          </a:bodyPr>
          <a:lstStyle>
            <a:lvl1pPr algn="r" defTabSz="923908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335241-0833-4ABB-9CDF-292D61310C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9037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86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459" tIns="46731" rIns="93459" bIns="46731" numCol="1" anchor="t" anchorCtr="0" compatLnSpc="1">
            <a:prstTxWarp prst="textNoShape">
              <a:avLst/>
            </a:prstTxWarp>
          </a:bodyPr>
          <a:lstStyle>
            <a:lvl1pPr algn="l" defTabSz="923908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938" y="0"/>
            <a:ext cx="29486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459" tIns="46731" rIns="93459" bIns="46731" numCol="1" anchor="t" anchorCtr="0" compatLnSpc="1">
            <a:prstTxWarp prst="textNoShape">
              <a:avLst/>
            </a:prstTxWarp>
          </a:bodyPr>
          <a:lstStyle>
            <a:lvl1pPr algn="r" defTabSz="923908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7713"/>
            <a:ext cx="4968875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198" y="4722813"/>
            <a:ext cx="5444806" cy="446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459" tIns="46731" rIns="93459" bIns="467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864"/>
            <a:ext cx="29486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459" tIns="46731" rIns="93459" bIns="46731" numCol="1" anchor="b" anchorCtr="0" compatLnSpc="1">
            <a:prstTxWarp prst="textNoShape">
              <a:avLst/>
            </a:prstTxWarp>
          </a:bodyPr>
          <a:lstStyle>
            <a:lvl1pPr algn="l" defTabSz="923908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938" y="9440864"/>
            <a:ext cx="29486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459" tIns="46731" rIns="93459" bIns="46731" numCol="1" anchor="b" anchorCtr="0" compatLnSpc="1">
            <a:prstTxWarp prst="textNoShape">
              <a:avLst/>
            </a:prstTxWarp>
          </a:bodyPr>
          <a:lstStyle>
            <a:lvl1pPr algn="r" defTabSz="923908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FA2F8A3-2B38-4BB1-B6C3-0F04F209C7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6639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34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34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34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34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34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 txBox="1">
            <a:spLocks noGrp="1" noChangeArrowheads="1"/>
          </p:cNvSpPr>
          <p:nvPr/>
        </p:nvSpPr>
        <p:spPr bwMode="auto">
          <a:xfrm>
            <a:off x="3856938" y="9440864"/>
            <a:ext cx="29486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02" tIns="46551" rIns="93102" bIns="46551" anchor="b"/>
          <a:lstStyle>
            <a:lvl1pPr defTabSz="922338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22338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22338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22338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22338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0F1EA704-0F9B-476A-BE5D-2F2722D685D5}" type="slidenum">
              <a:rPr lang="ru-RU" sz="1200"/>
              <a:pPr algn="r" eaLnBrk="1" hangingPunct="1"/>
              <a:t>1</a:t>
            </a:fld>
            <a:endParaRPr lang="ru-RU" sz="12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7288" cy="372745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09" y="4721225"/>
            <a:ext cx="5447983" cy="4471988"/>
          </a:xfrm>
          <a:noFill/>
        </p:spPr>
        <p:txBody>
          <a:bodyPr lIns="93102" tIns="46551" rIns="93102" bIns="46551"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467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 txBox="1">
            <a:spLocks noGrp="1" noChangeArrowheads="1"/>
          </p:cNvSpPr>
          <p:nvPr/>
        </p:nvSpPr>
        <p:spPr bwMode="auto">
          <a:xfrm>
            <a:off x="3856937" y="9436100"/>
            <a:ext cx="2947087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56" tIns="46528" rIns="93056" bIns="46528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6F24CDD-395F-4C8A-9157-58260B925EF6}" type="slidenum">
              <a:rPr lang="ru-RU" altLang="ru-RU"/>
              <a:pPr algn="r" eaLnBrk="1" hangingPunct="1">
                <a:spcBef>
                  <a:spcPct val="0"/>
                </a:spcBef>
              </a:pPr>
              <a:t>6</a:t>
            </a:fld>
            <a:endParaRPr lang="ru-RU" altLang="ru-RU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5700" cy="3725863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09" y="4719638"/>
            <a:ext cx="5446395" cy="4468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56" tIns="46528" rIns="93056" bIns="46528"/>
          <a:lstStyle/>
          <a:p>
            <a:pPr eaLnBrk="1" hangingPunct="1"/>
            <a:endParaRPr lang="en-US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889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6725" y="1143000"/>
            <a:ext cx="8229600" cy="5021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76250" y="64039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849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BDABF-93CA-422F-A7B4-8153C9EF60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19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90525" y="63754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5" name="Picture 15" descr="22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22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logo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588"/>
            <a:ext cx="6492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257300" y="104775"/>
            <a:ext cx="7429500" cy="4857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407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90525" y="63754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5" name="Picture 15" descr="22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22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logo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588"/>
            <a:ext cx="6492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257300" y="104775"/>
            <a:ext cx="7429500" cy="4857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464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90525" y="63754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5" name="Picture 15" descr="22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22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logo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588"/>
            <a:ext cx="6492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257300" y="104775"/>
            <a:ext cx="7429500" cy="4857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839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56982-8B53-420E-8C01-1171DEE3D57B}" type="datetime1">
              <a:rPr lang="ru-RU" smtClean="0"/>
              <a:t>12.10.2017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CA5A3-2A0E-4945-BF9F-439E2BDF76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451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047750"/>
            <a:ext cx="82296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7625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84734A-B10D-4B39-92BB-9CE2282FEE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0" y="0"/>
            <a:ext cx="9144000" cy="858838"/>
            <a:chOff x="0" y="0"/>
            <a:chExt cx="9144000" cy="858838"/>
          </a:xfrm>
        </p:grpSpPr>
        <p:pic>
          <p:nvPicPr>
            <p:cNvPr id="7" name="Picture 15" descr="222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858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5" descr="222"/>
            <p:cNvPicPr>
              <a:picLocks noChangeAspect="1" noChangeArrowheads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00200" cy="858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3" descr="logo.jpg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25" y="1588"/>
              <a:ext cx="649288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1257300" y="104775"/>
            <a:ext cx="74295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4" r:id="rId2"/>
    <p:sldLayoutId id="2147483876" r:id="rId3"/>
    <p:sldLayoutId id="2147483878" r:id="rId4"/>
    <p:sldLayoutId id="2147483879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500" b="1" kern="1200">
          <a:solidFill>
            <a:schemeClr val="bg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9"/>
          <p:cNvGrpSpPr>
            <a:grpSpLocks/>
          </p:cNvGrpSpPr>
          <p:nvPr/>
        </p:nvGrpSpPr>
        <p:grpSpPr bwMode="auto">
          <a:xfrm>
            <a:off x="0" y="0"/>
            <a:ext cx="9144000" cy="1493838"/>
            <a:chOff x="0" y="0"/>
            <a:chExt cx="9144000" cy="1493838"/>
          </a:xfrm>
        </p:grpSpPr>
        <p:pic>
          <p:nvPicPr>
            <p:cNvPr id="2056" name="Picture 15" descr="2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1493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15" descr="22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00200" cy="1493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1" name="Прямоугольник 12"/>
          <p:cNvSpPr>
            <a:spLocks noChangeArrowheads="1"/>
          </p:cNvSpPr>
          <p:nvPr/>
        </p:nvSpPr>
        <p:spPr bwMode="auto">
          <a:xfrm>
            <a:off x="1508125" y="344488"/>
            <a:ext cx="74390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F9F9F9"/>
                </a:solidFill>
                <a:latin typeface="Times New Roman" pitchFamily="18" charset="0"/>
                <a:cs typeface="Times New Roman" pitchFamily="18" charset="0"/>
              </a:rPr>
              <a:t>Министерство финансов Тверской области</a:t>
            </a:r>
            <a:endParaRPr lang="ru-RU" sz="2400" dirty="0">
              <a:solidFill>
                <a:srgbClr val="F9F9F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13" descr="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0"/>
            <a:ext cx="1136650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13"/>
          <p:cNvSpPr>
            <a:spLocks noChangeArrowheads="1"/>
          </p:cNvSpPr>
          <p:nvPr/>
        </p:nvSpPr>
        <p:spPr bwMode="auto">
          <a:xfrm>
            <a:off x="403987" y="6380488"/>
            <a:ext cx="8359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8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13 октября 2017 года</a:t>
            </a:r>
            <a:endParaRPr lang="ru-RU" sz="1800" dirty="0">
              <a:solidFill>
                <a:srgbClr val="CC0000"/>
              </a:solidFill>
            </a:endParaRPr>
          </a:p>
        </p:txBody>
      </p:sp>
      <p:sp>
        <p:nvSpPr>
          <p:cNvPr id="12" name="Прямоугольник 13"/>
          <p:cNvSpPr>
            <a:spLocks noChangeArrowheads="1"/>
          </p:cNvSpPr>
          <p:nvPr/>
        </p:nvSpPr>
        <p:spPr bwMode="auto">
          <a:xfrm>
            <a:off x="392112" y="1838326"/>
            <a:ext cx="8359775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sz="3600" b="1" dirty="0" smtClean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Программа поддержки </a:t>
            </a:r>
          </a:p>
          <a:p>
            <a:r>
              <a:rPr lang="ru-RU" sz="32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местных инициатив</a:t>
            </a:r>
          </a:p>
          <a:p>
            <a:endParaRPr lang="ru-RU" sz="3200" b="1" dirty="0" smtClean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в ГОРОДСКИХ ОКРУГАХ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0" y="2977683"/>
            <a:ext cx="4062455" cy="34414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186" y="2872404"/>
            <a:ext cx="5073813" cy="380536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56289" y="78830"/>
            <a:ext cx="7898524" cy="485775"/>
          </a:xfrm>
        </p:spPr>
        <p:txBody>
          <a:bodyPr/>
          <a:lstStyle/>
          <a:p>
            <a:r>
              <a:rPr lang="ru-RU" dirty="0" smtClean="0"/>
              <a:t>Примеры проектов ППМИ ГО (городские округа)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8539" y="978885"/>
            <a:ext cx="8314569" cy="5734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tIns="36000" rIns="36000" bIns="36000" anchor="ctr"/>
          <a:lstStyle/>
          <a:p>
            <a:pPr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Освещение</a:t>
            </a:r>
            <a:endParaRPr lang="ru-RU" sz="2400" b="1" dirty="0">
              <a:solidFill>
                <a:prstClr val="black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8539" y="1552334"/>
            <a:ext cx="7328451" cy="5821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1" dirty="0">
                <a:solidFill>
                  <a:schemeClr val="tx1"/>
                </a:solidFill>
                <a:latin typeface="Georgia" panose="02040502050405020303" pitchFamily="18" charset="0"/>
              </a:rPr>
              <a:t>Замена систем наружного освещения на территории города </a:t>
            </a:r>
            <a:r>
              <a:rPr lang="ru-RU" sz="1800" b="1" dirty="0" err="1">
                <a:solidFill>
                  <a:schemeClr val="tx1"/>
                </a:solidFill>
                <a:latin typeface="Georgia" panose="02040502050405020303" pitchFamily="18" charset="0"/>
              </a:rPr>
              <a:t>Андреаполь</a:t>
            </a:r>
            <a:endParaRPr lang="ru-RU" sz="1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238538" y="2134485"/>
          <a:ext cx="4055555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6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817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Стоимость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1 106,2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17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В</a:t>
                      </a:r>
                      <a:r>
                        <a:rPr lang="ru-RU" baseline="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ru-RU" baseline="0" dirty="0" err="1" smtClean="0">
                          <a:solidFill>
                            <a:sysClr val="windowText" lastClr="000000"/>
                          </a:solidFill>
                        </a:rPr>
                        <a:t>т.ч</a:t>
                      </a:r>
                      <a:r>
                        <a:rPr lang="ru-RU" baseline="0" dirty="0" smtClean="0">
                          <a:solidFill>
                            <a:sysClr val="windowText" lastClr="000000"/>
                          </a:solidFill>
                        </a:rPr>
                        <a:t>. вклад жителей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205,1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7898523" y="6132084"/>
            <a:ext cx="1056290" cy="4485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93397" y="5911366"/>
            <a:ext cx="1287603" cy="4414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56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Параметры ППМИ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329421"/>
              </p:ext>
            </p:extLst>
          </p:nvPr>
        </p:nvGraphicFramePr>
        <p:xfrm>
          <a:off x="50799" y="1109381"/>
          <a:ext cx="9072563" cy="5085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3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1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4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95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34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34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61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292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(прогноз)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190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реализованных проектов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211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245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263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28">
                <a:tc gridSpan="7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800" i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8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сельские и городские поселения 200; города 60</a:t>
                      </a:r>
                      <a:endParaRPr lang="ru-RU" sz="1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919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Стоимость проектов </a:t>
                      </a: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млн руб.)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174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290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919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Субсидии из областного бюджета (млн руб.)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135,5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796">
                <a:tc gridSpan="7"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800" i="1" dirty="0" err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800" i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 сельские и городские поселения 107; города</a:t>
                      </a:r>
                      <a:r>
                        <a:rPr lang="ru-RU" sz="1800" i="1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– 24</a:t>
                      </a:r>
                      <a:endParaRPr lang="ru-RU" sz="1800" i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615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Сумма привлеченных </a:t>
                      </a: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внебюджетных средств (</a:t>
                      </a: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млн руб.)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4,2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13,5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26,2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33,9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36,6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615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привлеченных внебюджетных средств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10%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13%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15%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15%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15,5%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17%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5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Перспективы развития ППМИ</a:t>
            </a:r>
            <a:endParaRPr lang="ru-RU" dirty="0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47402" y="1069042"/>
            <a:ext cx="8439398" cy="11721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практик инициативного бюджетирования (ИБ) в городах + интеграция с программами городского развития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7402" y="2777145"/>
            <a:ext cx="8439398" cy="7687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Использование ИТ-технологий для расширения охвата практик ИБ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7402" y="4023758"/>
            <a:ext cx="8439398" cy="7687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Интеграция программ «Открытого бюджета» и инициативного бюджетирования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250944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519978" y="2616716"/>
            <a:ext cx="7924775" cy="1013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ППМИ в городах Тверской области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действий) </a:t>
            </a:r>
          </a:p>
        </p:txBody>
      </p:sp>
    </p:spTree>
    <p:extLst>
      <p:ext uri="{BB962C8B-B14F-4D97-AF65-F5344CB8AC3E}">
        <p14:creationId xmlns:p14="http://schemas.microsoft.com/office/powerpoint/2010/main" val="45486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Параметры ППМИ 2018  в городах</a:t>
            </a:r>
            <a:endParaRPr lang="ru-RU" dirty="0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47402" y="1216979"/>
            <a:ext cx="5050739" cy="64433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проектов (план)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400800" y="1216979"/>
            <a:ext cx="2375646" cy="64433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7402" y="2050695"/>
            <a:ext cx="5050739" cy="64433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сумма субсидии из ОБ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00800" y="2050695"/>
            <a:ext cx="2375646" cy="64433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млн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7402" y="2893378"/>
            <a:ext cx="5050739" cy="64433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из ОБ на 1 проект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400800" y="2893378"/>
            <a:ext cx="2375646" cy="64433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400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 стрелкой 11"/>
          <p:cNvCxnSpPr>
            <a:stCxn id="5" idx="3"/>
            <a:endCxn id="7" idx="1"/>
          </p:cNvCxnSpPr>
          <p:nvPr/>
        </p:nvCxnSpPr>
        <p:spPr>
          <a:xfrm>
            <a:off x="5298141" y="1539148"/>
            <a:ext cx="1102659" cy="0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298141" y="2372864"/>
            <a:ext cx="1102659" cy="0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298141" y="3188652"/>
            <a:ext cx="1102659" cy="0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247402" y="4906540"/>
            <a:ext cx="5050739" cy="12034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Минимальный уровень софинансирования со стороны жителей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400800" y="4906541"/>
            <a:ext cx="2375646" cy="12034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10%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5298141" y="5514468"/>
            <a:ext cx="1102659" cy="0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247402" y="3798813"/>
            <a:ext cx="5050739" cy="79111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Ориентировочная стоимость 1 проекта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400800" y="3798813"/>
            <a:ext cx="2375646" cy="79111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млн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5298141" y="4094087"/>
            <a:ext cx="1102659" cy="0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77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Нормативное регулирование</a:t>
            </a:r>
            <a:endParaRPr lang="ru-RU" dirty="0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47402" y="1082507"/>
            <a:ext cx="8269069" cy="15710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к государственной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программе «Управление общественными финансами и совершенствование региональной налоговой политики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(Постановление Правительства Тверской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области)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7402" y="4682974"/>
            <a:ext cx="8269069" cy="6443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финансов Тверской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46094" y="2653552"/>
            <a:ext cx="7270377" cy="179294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областного бюджета Тверской области бюджетам муниципальных образований Тверской области субсидий на реализацию программ по поддержке местных инициатив в Тверской области на территории городских округов Тверской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246094" y="5327311"/>
            <a:ext cx="7270377" cy="96591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отдельных вопросах реализации программ по поддержке местных инициатив в Тверской области </a:t>
            </a:r>
          </a:p>
        </p:txBody>
      </p:sp>
    </p:spTree>
    <p:extLst>
      <p:ext uri="{BB962C8B-B14F-4D97-AF65-F5344CB8AC3E}">
        <p14:creationId xmlns:p14="http://schemas.microsoft.com/office/powerpoint/2010/main" val="111977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16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Общий алгоритм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37" y="1156875"/>
            <a:ext cx="1762125" cy="13906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500" y="1156875"/>
            <a:ext cx="1447800" cy="12763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025" y="909787"/>
            <a:ext cx="2190750" cy="2028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2757" y="915351"/>
            <a:ext cx="1295400" cy="20288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450" y="2547525"/>
            <a:ext cx="1181100" cy="16192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2894" y="2647537"/>
            <a:ext cx="1428750" cy="14192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545" y="4495838"/>
            <a:ext cx="1073654" cy="13277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0491" y="2834587"/>
            <a:ext cx="1485900" cy="14220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7995" y="2985674"/>
            <a:ext cx="981075" cy="7429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5594" y="3774926"/>
            <a:ext cx="1285875" cy="4667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90425" y="4604512"/>
            <a:ext cx="1323975" cy="6096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33287" y="5281837"/>
            <a:ext cx="1238250" cy="3905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7991" y="4634137"/>
            <a:ext cx="819150" cy="6477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24166" y="5410274"/>
            <a:ext cx="1066800" cy="381000"/>
          </a:xfrm>
          <a:prstGeom prst="rect">
            <a:avLst/>
          </a:prstGeom>
        </p:spPr>
      </p:pic>
      <p:sp>
        <p:nvSpPr>
          <p:cNvPr id="20" name="Стрелка вправо 19"/>
          <p:cNvSpPr/>
          <p:nvPr/>
        </p:nvSpPr>
        <p:spPr>
          <a:xfrm>
            <a:off x="2432558" y="1816198"/>
            <a:ext cx="490238" cy="2160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4419835" y="1816198"/>
            <a:ext cx="490238" cy="2160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6487978" y="1815512"/>
            <a:ext cx="490238" cy="2160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1623018" y="3500879"/>
            <a:ext cx="490238" cy="2160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3369281" y="3500879"/>
            <a:ext cx="490238" cy="2160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>
            <a:off x="5737181" y="3503541"/>
            <a:ext cx="490238" cy="2160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>
            <a:off x="1671499" y="5194795"/>
            <a:ext cx="490238" cy="2160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>
            <a:off x="3821441" y="5012659"/>
            <a:ext cx="490238" cy="2160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>
            <a:off x="8686800" y="1812043"/>
            <a:ext cx="378796" cy="2160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>
            <a:off x="7901442" y="3500879"/>
            <a:ext cx="490238" cy="2160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559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194980"/>
            <a:ext cx="2133600" cy="365125"/>
          </a:xfrm>
        </p:spPr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Октябрь-ноябрь</a:t>
            </a:r>
            <a:endParaRPr lang="ru-RU" dirty="0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6553200" y="61949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99601" y="1044069"/>
            <a:ext cx="6766560" cy="5447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 управления ППМИ в городском округе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76889" y="1703294"/>
            <a:ext cx="1817323" cy="10219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администрации города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01" y="1703294"/>
            <a:ext cx="731340" cy="1042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379694" y="1703294"/>
            <a:ext cx="5656730" cy="102197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Принимает решение об участии и финансировании</a:t>
            </a:r>
          </a:p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Назначает куратора и менеджера</a:t>
            </a:r>
          </a:p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Контролирует ход реализации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176889" y="2886635"/>
            <a:ext cx="1817323" cy="11564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 проекта (зам главы)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01" y="2886635"/>
            <a:ext cx="731340" cy="1042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379694" y="2886635"/>
            <a:ext cx="5656730" cy="1156447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Организует работу с населением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Организует реализацию проектов, в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финансирование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Контролирует сроки выполнения мероприятий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176889" y="4231346"/>
            <a:ext cx="1817323" cy="11564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Менеджер проекта (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отдела)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01" y="4231346"/>
            <a:ext cx="731340" cy="1042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3379694" y="4231346"/>
            <a:ext cx="5656730" cy="1156447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 обеспечение собраний (место, время, информирование)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Заполнение документации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проведения работ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176889" y="5538128"/>
            <a:ext cx="1817323" cy="11564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инициативной группы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01" y="5538128"/>
            <a:ext cx="731340" cy="1042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3379694" y="5538128"/>
            <a:ext cx="5656730" cy="1156447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с сообществом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проведения собрания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сбора средств населения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качества и приемка работы</a:t>
            </a:r>
          </a:p>
        </p:txBody>
      </p:sp>
    </p:spTree>
    <p:extLst>
      <p:ext uri="{BB962C8B-B14F-4D97-AF65-F5344CB8AC3E}">
        <p14:creationId xmlns:p14="http://schemas.microsoft.com/office/powerpoint/2010/main" val="89065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Ноябрь-декабрь</a:t>
            </a:r>
            <a:endParaRPr lang="ru-RU" dirty="0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020824" y="1044069"/>
            <a:ext cx="6766560" cy="10895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Официальное подтверждение участия городского округа в ППМИ 2018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9212" y="2321131"/>
            <a:ext cx="4659135" cy="45720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городского округа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5447" y="2908329"/>
            <a:ext cx="4659134" cy="453436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Направляет в адрес Министерства финансов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9212" y="3486563"/>
            <a:ext cx="4659135" cy="411961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1 декабря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59212" y="4034010"/>
            <a:ext cx="4659135" cy="841643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Закрепляется </a:t>
            </a:r>
            <a:r>
              <a:rPr lang="ru-RU" sz="1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 и Менеджер ППМИ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городском округе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59212" y="5033713"/>
            <a:ext cx="4659135" cy="582634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ФИО, должность и контактные данные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55446" y="5766078"/>
            <a:ext cx="4659135" cy="805205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единой форме (Приложение – к Приказу)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29642" y="2549731"/>
            <a:ext cx="3741205" cy="4218408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5" name="Прямая со стрелкой 14"/>
          <p:cNvCxnSpPr>
            <a:stCxn id="14" idx="3"/>
          </p:cNvCxnSpPr>
          <p:nvPr/>
        </p:nvCxnSpPr>
        <p:spPr>
          <a:xfrm>
            <a:off x="4814581" y="6168681"/>
            <a:ext cx="411843" cy="0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Молния 18"/>
          <p:cNvSpPr/>
          <p:nvPr/>
        </p:nvSpPr>
        <p:spPr>
          <a:xfrm>
            <a:off x="4688538" y="4034010"/>
            <a:ext cx="412377" cy="753036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62" y="1120868"/>
            <a:ext cx="1425638" cy="93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7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Ноябрь-декабрь (2)</a:t>
            </a:r>
            <a:endParaRPr lang="ru-RU" dirty="0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020824" y="1044069"/>
            <a:ext cx="6766560" cy="10895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Инициативная группа жителей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9211" y="2276306"/>
            <a:ext cx="6456741" cy="45720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кампания в местных СМИ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9211" y="2733502"/>
            <a:ext cx="6456741" cy="45720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Оповещение ТСЖ / ТОС / «старших» по домам и т.д.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59211" y="4023452"/>
            <a:ext cx="6456741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Инициатор проекта + Инициативная группа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59211" y="3190698"/>
            <a:ext cx="6456741" cy="45720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НКО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330643" y="4480652"/>
            <a:ext cx="6456741" cy="45720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Готовы проводить работу с жителями по участию в ППМИ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330643" y="4928884"/>
            <a:ext cx="6456741" cy="45720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Понимают механизм работы ППМИ – условия участия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968722" y="3647898"/>
            <a:ext cx="0" cy="375554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2330643" y="5386084"/>
            <a:ext cx="6456741" cy="45720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идеи по возможным проектам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968722" y="4480652"/>
            <a:ext cx="0" cy="1682404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59211" y="6218012"/>
            <a:ext cx="6456741" cy="45720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администрацией города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61" y="996142"/>
            <a:ext cx="1453767" cy="106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5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519978" y="2616716"/>
            <a:ext cx="7924775" cy="1013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информация о ППМИ в Тверской области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170119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Ноябрь-декабрь (3)</a:t>
            </a:r>
            <a:endParaRPr lang="ru-RU" dirty="0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020824" y="1044069"/>
            <a:ext cx="6766560" cy="10895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работа ОМСУ и инициативной группы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4076" y="2260586"/>
            <a:ext cx="8483308" cy="683295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Детальное обсуждение условий, документации и иных важных особенностей участия в ППМИ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04076" y="5146444"/>
            <a:ext cx="8483308" cy="1303524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проведению собрания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Дата, место, техническое обеспечение (проектор / доска для записей / видео камера) 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Механизмы оповещения и сбора жителей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04076" y="3092468"/>
            <a:ext cx="8483308" cy="1875601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потенциально интересных жителям проектов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оценочная стоимость  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реализации в рамках ППМИ (полномочия / типология программы / право собственности / стоимость)</a:t>
            </a:r>
          </a:p>
          <a:p>
            <a:pPr marL="285750" indent="-285750" algn="l">
              <a:buFontTx/>
              <a:buChar char="-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озможные источники финансирования: (а) бюджет (б) местные жители (в) спонсоры (г) некоммерческие организации (д) иные источники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62" y="1120868"/>
            <a:ext cx="1425638" cy="93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5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446000"/>
            <a:ext cx="2133600" cy="365125"/>
          </a:xfrm>
        </p:spPr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Ограничения по проектам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56481" y="993098"/>
            <a:ext cx="8483308" cy="5433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проектов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330829" y="1990162"/>
            <a:ext cx="6608960" cy="435784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места сбора бытовых отходов 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мусора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330829" y="3338679"/>
            <a:ext cx="6608960" cy="42530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дороги местного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330829" y="1536452"/>
            <a:ext cx="6608960" cy="45371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дворовые территории многоквартирных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домов, парковки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330829" y="2425946"/>
            <a:ext cx="6608960" cy="478616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места массового отдыха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(парки / скверы)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330829" y="2904562"/>
            <a:ext cx="6608960" cy="439271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открытые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водостоки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330829" y="3756846"/>
            <a:ext cx="6608960" cy="41982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прочие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56481" y="5082986"/>
            <a:ext cx="8483308" cy="13931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собственности,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либо общей долевой собственности собственников помещений в многоквартирном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доме - на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общественной инфраструктуры, на развитие которого направлен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56481" y="4363826"/>
            <a:ext cx="8483308" cy="5433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полномочиям муниципального образования</a:t>
            </a:r>
          </a:p>
        </p:txBody>
      </p:sp>
      <p:sp>
        <p:nvSpPr>
          <p:cNvPr id="4" name="Молния 3"/>
          <p:cNvSpPr/>
          <p:nvPr/>
        </p:nvSpPr>
        <p:spPr>
          <a:xfrm>
            <a:off x="8961" y="5441581"/>
            <a:ext cx="412377" cy="753036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29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Ноябрь-декабрь</a:t>
            </a:r>
            <a:endParaRPr lang="ru-RU" dirty="0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020824" y="1044069"/>
            <a:ext cx="6766560" cy="9153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Собрание жителей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4076" y="2355017"/>
            <a:ext cx="8483308" cy="683295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Даты проведения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ноябрь - декабрь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04076" y="3126700"/>
            <a:ext cx="8483308" cy="103291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удобные для большинства жителей:</a:t>
            </a:r>
          </a:p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проведения (совместно с Администрацией)</a:t>
            </a:r>
          </a:p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проведения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04076" y="4233804"/>
            <a:ext cx="8483308" cy="2561856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предварительную работу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жителями по возможным проектам и проведению собрания: 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Поквартирный обход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Предварительные обсуждения 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Объявления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сайты (форумы) двора 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Телефонный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обзвон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Т.д.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76" y="1132406"/>
            <a:ext cx="1569412" cy="7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1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Ноябрь–декабрь (2)</a:t>
            </a:r>
            <a:endParaRPr lang="ru-RU" dirty="0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020824" y="1044069"/>
            <a:ext cx="6766560" cy="9153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Собрание жителей (2)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03492" y="2159552"/>
            <a:ext cx="8483308" cy="222324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 – </a:t>
            </a:r>
            <a:r>
              <a:rPr lang="ru-RU" sz="1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получения дополнительных баллов на конкурсном отборе</a:t>
            </a:r>
          </a:p>
          <a:p>
            <a:pPr marL="342900" indent="-342900" algn="l">
              <a:buAutoNum type="arabicParenR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приглашение на собрания СМИ / освещение итогов собрания в СМИ</a:t>
            </a:r>
          </a:p>
          <a:p>
            <a:pPr marL="342900" indent="-342900" algn="l">
              <a:buAutoNum type="arabicParenR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 в сети Интернет (в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Сайт местной администрации) об участии города в ППМИ и итогах проведения собраний </a:t>
            </a:r>
          </a:p>
          <a:p>
            <a:pPr marL="342900" indent="-342900" algn="l">
              <a:buAutoNum type="arabicParenR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Издание собственной полиграфической продукции, посвященной реализации ППМИ в городском округе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03492" y="4433294"/>
            <a:ext cx="8483308" cy="142538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число участников собрания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тем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выше балл заявки в конкурсном отборе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50 человек = 12 баллов 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50-100 человек = 13,5 баллов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100 человек = 15 баллов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03492" y="5959670"/>
            <a:ext cx="8483308" cy="79335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 запись собрания – условие допуска заявки к конкурсу (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видео записи собрания – невозможно подать заявку на участие в конкурсе проектов ППМИ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76" y="1132406"/>
            <a:ext cx="1569412" cy="7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1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Ноябрь-декабрь</a:t>
            </a:r>
            <a:endParaRPr lang="ru-RU" dirty="0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020824" y="1044069"/>
            <a:ext cx="6766560" cy="9153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Собрание жителей (3)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04076" y="2052911"/>
            <a:ext cx="8483308" cy="324523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для обсуждения / решения на собрании</a:t>
            </a:r>
          </a:p>
          <a:p>
            <a:pPr marL="342900" indent="-342900" algn="l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ППМИ – описание программы + условия участия</a:t>
            </a:r>
          </a:p>
          <a:p>
            <a:pPr marL="342900" indent="-342900" algn="l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возможных проектов для реализации </a:t>
            </a:r>
          </a:p>
          <a:p>
            <a:pPr marL="342900" indent="-342900" algn="l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проекта для реализации</a:t>
            </a:r>
          </a:p>
          <a:p>
            <a:pPr marL="342900" indent="-342900" algn="l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суммы вклада местных жителей и расчет доли от стоимости проекта</a:t>
            </a:r>
          </a:p>
          <a:p>
            <a:pPr marL="342900" indent="-342900" algn="l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механизма сбора средств жителей </a:t>
            </a:r>
          </a:p>
          <a:p>
            <a:pPr marL="342900" indent="-342900" algn="l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волонтерского (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неденежного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вклада) жителей </a:t>
            </a:r>
          </a:p>
          <a:p>
            <a:pPr marL="342900" indent="-342900" algn="l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возможностей привлечения спонсоров и некоммерческих организаций в реализацию проекта (денежный и не денежный)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04076" y="5531225"/>
            <a:ext cx="8483308" cy="618564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Обязательное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куратора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(менеджера) ППМИ от администрации городского округа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76" y="1132406"/>
            <a:ext cx="1569412" cy="7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6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Декабрь-январь</a:t>
            </a:r>
            <a:endParaRPr lang="ru-RU" dirty="0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04076" y="896112"/>
            <a:ext cx="4048468" cy="77097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проведения собрания – оформляется </a:t>
            </a:r>
            <a:r>
              <a:rPr lang="ru-RU" sz="1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4076" y="1820020"/>
            <a:ext cx="4048468" cy="691061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единой форме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Приложение к Приказу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54296" y="896112"/>
            <a:ext cx="4489704" cy="5798566"/>
          </a:xfrm>
          <a:prstGeom prst="rect">
            <a:avLst/>
          </a:prstGeom>
          <a:noFill/>
          <a:ln w="222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>
            <a:off x="4352544" y="2165550"/>
            <a:ext cx="301752" cy="0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304076" y="2670775"/>
            <a:ext cx="4048468" cy="2358425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Подписывается</a:t>
            </a:r>
          </a:p>
          <a:p>
            <a:pPr algn="l"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собрания (руководитель инициативной группы)</a:t>
            </a:r>
          </a:p>
          <a:p>
            <a:pPr algn="l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Секретарь собрания</a:t>
            </a:r>
          </a:p>
          <a:p>
            <a:pPr algn="l"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Представитель администрации города</a:t>
            </a:r>
          </a:p>
          <a:p>
            <a:pPr algn="l"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Представитель НКО (в случае участия в собрании)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04076" y="5163671"/>
            <a:ext cx="4048468" cy="149514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протоколу собрания прикладываются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Листы регистрации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собрания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 собрания</a:t>
            </a:r>
          </a:p>
        </p:txBody>
      </p:sp>
    </p:spTree>
    <p:extLst>
      <p:ext uri="{BB962C8B-B14F-4D97-AF65-F5344CB8AC3E}">
        <p14:creationId xmlns:p14="http://schemas.microsoft.com/office/powerpoint/2010/main" val="151165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</a:t>
            </a:r>
            <a:r>
              <a:rPr lang="ru-RU" dirty="0" smtClean="0"/>
              <a:t>нварь</a:t>
            </a:r>
            <a:endParaRPr lang="ru-RU" dirty="0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020824" y="1044069"/>
            <a:ext cx="6766560" cy="9153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конкурсной документации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04076" y="2321861"/>
            <a:ext cx="8483308" cy="537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документации утвержден Приказом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05343" y="2859741"/>
            <a:ext cx="8082041" cy="52891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Заявка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участие в конкурсном отборе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(форма утверждена Приказом)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05343" y="3388653"/>
            <a:ext cx="8082041" cy="69028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Письменное подтверждение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в ППМИ (форма утверждена Приказом, копия направленного в Министерство финансов письма)</a:t>
            </a:r>
            <a:endParaRPr lang="ru-RU" sz="1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05343" y="4078941"/>
            <a:ext cx="8082041" cy="654423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 собрания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(форма утверждена Приказом), с приложение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собрания и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листов регистрации </a:t>
            </a:r>
            <a:endPara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05343" y="4742327"/>
            <a:ext cx="8082041" cy="2043955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Документы, подтверждающие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за счет средств местного бюджета </a:t>
            </a:r>
          </a:p>
          <a:p>
            <a:pPr algn="l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Гарантийное письмо, подписанное Главой (администрации) городского округа</a:t>
            </a:r>
          </a:p>
          <a:p>
            <a:pPr algn="l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подтверждающие оплату расходов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разработку и проверку технической, проектной и сметной документации по проекту в году, предшествующем году реализации проекта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соответствующие расходы указаны 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заявке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62" y="1120868"/>
            <a:ext cx="1425638" cy="93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5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Январь (2)</a:t>
            </a:r>
            <a:endParaRPr lang="ru-RU" dirty="0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6553200" y="63294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04076" y="1013014"/>
            <a:ext cx="8483308" cy="537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документации утвержден Приказом (2)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05343" y="1550893"/>
            <a:ext cx="8082041" cy="125505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Документы, подтверждающие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 муниципальной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собственности,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либо общей долевой собственности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собственников помещений в многоквартирном доме, на объект общественной инфраструктуры, на развитие которого направлен проект</a:t>
            </a:r>
            <a:endParaRPr lang="ru-RU" sz="1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05343" y="2805948"/>
            <a:ext cx="8082041" cy="986124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Локальные сметы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(сводный сметный расчет) на работы (услуги) в рамках проекта,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согласованные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ГБУ "Тверской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центр по ценообразованию в строительстве"</a:t>
            </a:r>
            <a:endParaRPr lang="ru-RU" sz="1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05343" y="3792072"/>
            <a:ext cx="8082041" cy="986116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Копии договоров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разработку и проверку сметной и технической документации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случае,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соответствующие расходы указаны в заявке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участие в конкурсном отборе</a:t>
            </a:r>
            <a:endParaRPr lang="ru-RU" sz="1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5343" y="4778188"/>
            <a:ext cx="8082041" cy="421341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Видеозапись собрания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на магнитном носителе</a:t>
            </a:r>
            <a:endParaRPr lang="ru-RU" sz="1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05343" y="5199529"/>
            <a:ext cx="8082041" cy="717177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Иные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и информация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необходимые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подтверждения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достоверности представляемых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наиболее полного описания проекта</a:t>
            </a:r>
            <a:endParaRPr lang="ru-RU" sz="1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89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Январь (3)</a:t>
            </a:r>
            <a:endParaRPr lang="ru-RU" dirty="0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6553200" y="63294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04076" y="1013014"/>
            <a:ext cx="8483308" cy="537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Заявка на участие в конкурсном отборе (форма утверждена Приказом)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2005" y="1583401"/>
            <a:ext cx="6383595" cy="52053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38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Январь (4)</a:t>
            </a:r>
            <a:endParaRPr lang="ru-RU" dirty="0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6553200" y="63294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04076" y="1013014"/>
            <a:ext cx="8483308" cy="537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Заявка на участие в конкурсном отборе (2)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0821" y="1620295"/>
            <a:ext cx="6638544" cy="5195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16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586470"/>
            <a:ext cx="2133600" cy="365125"/>
          </a:xfrm>
        </p:spPr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56289" y="78830"/>
            <a:ext cx="7898524" cy="485775"/>
          </a:xfrm>
        </p:spPr>
        <p:txBody>
          <a:bodyPr/>
          <a:lstStyle/>
          <a:p>
            <a:r>
              <a:rPr lang="ru-RU" dirty="0"/>
              <a:t>Что такое </a:t>
            </a:r>
            <a:r>
              <a:rPr lang="ru-RU" dirty="0" smtClean="0"/>
              <a:t>ППМИ?</a:t>
            </a:r>
            <a:endParaRPr lang="ru-RU" dirty="0"/>
          </a:p>
        </p:txBody>
      </p:sp>
      <p:pic>
        <p:nvPicPr>
          <p:cNvPr id="15" name="Рисунок 14" descr="C:\Documents and Settings\Shefova\Desktop\Бологое_Березайка_мнения из зала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50" y="3163323"/>
            <a:ext cx="3388731" cy="198472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6" name="Рисунок 15" descr="H:\МБО\ППМИ\10_Открытие объектов\Спировский_Спирово\баня спирово\IMG_039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475" y="3789723"/>
            <a:ext cx="3142570" cy="20709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7" name="Рисунок 16" descr="H:\МБО\ППМИ\10_Открытие объектов\Зубцовский_Зубцовское_ДК_24.08\Открытие\getImage (36)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661" y="4303354"/>
            <a:ext cx="3007659" cy="202142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470750" y="5148044"/>
            <a:ext cx="2573724" cy="6278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1800">
                <a:effectLst/>
                <a:latin typeface="Georgia"/>
                <a:ea typeface="Calibri"/>
                <a:cs typeface="Times New Roman"/>
              </a:rPr>
              <a:t>Собрание граждан</a:t>
            </a:r>
            <a:endParaRPr lang="ru-RU" sz="1800">
              <a:effectLst/>
              <a:ea typeface="Calibri"/>
              <a:cs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056014" y="5461968"/>
            <a:ext cx="2881647" cy="7295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1800" dirty="0">
                <a:effectLst/>
                <a:latin typeface="Georgia"/>
                <a:ea typeface="Calibri"/>
                <a:cs typeface="Times New Roman"/>
              </a:rPr>
              <a:t>Субботник – подготовка к реализации проекта</a:t>
            </a:r>
            <a:endParaRPr lang="ru-RU" sz="1800" dirty="0">
              <a:effectLst/>
              <a:ea typeface="Calibri"/>
              <a:cs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937661" y="6098179"/>
            <a:ext cx="3007659" cy="7346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1800" dirty="0">
                <a:effectLst/>
                <a:latin typeface="Georgia"/>
                <a:ea typeface="Calibri"/>
                <a:cs typeface="Times New Roman"/>
              </a:rPr>
              <a:t>Торжественное открытие с участием населения</a:t>
            </a:r>
            <a:endParaRPr lang="ru-RU" sz="1800" dirty="0">
              <a:effectLst/>
              <a:ea typeface="Calibri"/>
              <a:cs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70749" y="960385"/>
            <a:ext cx="8474571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Georgia" panose="02040502050405020303" pitchFamily="18" charset="0"/>
              </a:rPr>
              <a:t>ППМИ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smtClean="0">
                <a:latin typeface="Georgia" panose="02040502050405020303" pitchFamily="18" charset="0"/>
              </a:rPr>
              <a:t>- выделение </a:t>
            </a:r>
            <a:r>
              <a:rPr lang="ru-RU" sz="2400" dirty="0">
                <a:latin typeface="Georgia" panose="02040502050405020303" pitchFamily="18" charset="0"/>
              </a:rPr>
              <a:t>на </a:t>
            </a:r>
            <a:r>
              <a:rPr lang="ru-RU" sz="2400" b="1" u="sng" dirty="0">
                <a:latin typeface="Georgia" panose="02040502050405020303" pitchFamily="18" charset="0"/>
              </a:rPr>
              <a:t>конкурсной </a:t>
            </a:r>
            <a:r>
              <a:rPr lang="ru-RU" sz="2400" dirty="0">
                <a:latin typeface="Georgia" panose="02040502050405020303" pitchFamily="18" charset="0"/>
              </a:rPr>
              <a:t>основе </a:t>
            </a:r>
            <a:r>
              <a:rPr lang="ru-RU" sz="2400" b="1" u="sng" dirty="0">
                <a:latin typeface="Georgia" panose="02040502050405020303" pitchFamily="18" charset="0"/>
              </a:rPr>
              <a:t>субсидий</a:t>
            </a:r>
            <a:r>
              <a:rPr lang="ru-RU" sz="2400" dirty="0">
                <a:latin typeface="Georgia" panose="02040502050405020303" pitchFamily="18" charset="0"/>
              </a:rPr>
              <a:t> из областного бюджета на реализацию </a:t>
            </a:r>
            <a:r>
              <a:rPr lang="ru-RU" sz="2400" dirty="0" smtClean="0">
                <a:latin typeface="Georgia" panose="02040502050405020303" pitchFamily="18" charset="0"/>
              </a:rPr>
              <a:t>проектов, направленных </a:t>
            </a:r>
            <a:r>
              <a:rPr lang="ru-RU" sz="2400" dirty="0">
                <a:latin typeface="Georgia" panose="02040502050405020303" pitchFamily="18" charset="0"/>
              </a:rPr>
              <a:t>на </a:t>
            </a:r>
            <a:r>
              <a:rPr lang="ru-RU" sz="2400" b="1" u="sng" dirty="0">
                <a:latin typeface="Georgia" panose="02040502050405020303" pitchFamily="18" charset="0"/>
              </a:rPr>
              <a:t>благоустройство и ремонт объектов общественной </a:t>
            </a:r>
            <a:r>
              <a:rPr lang="ru-RU" sz="2400" b="1" u="sng" dirty="0" smtClean="0">
                <a:latin typeface="Georgia" panose="02040502050405020303" pitchFamily="18" charset="0"/>
              </a:rPr>
              <a:t>инфраструктуры</a:t>
            </a:r>
            <a:r>
              <a:rPr lang="ru-RU" sz="2400" dirty="0" smtClean="0">
                <a:latin typeface="Georgia" panose="02040502050405020303" pitchFamily="18" charset="0"/>
              </a:rPr>
              <a:t>. Отбор, реализация и контроль реализации проектов – при </a:t>
            </a:r>
            <a:r>
              <a:rPr lang="ru-RU" sz="2400" b="1" u="sng" dirty="0" smtClean="0">
                <a:latin typeface="Georgia" panose="02040502050405020303" pitchFamily="18" charset="0"/>
              </a:rPr>
              <a:t>обязательном участии населения</a:t>
            </a:r>
            <a:endParaRPr lang="ru-RU" sz="2400" b="1" u="sng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13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Январь (5)</a:t>
            </a:r>
            <a:endParaRPr lang="ru-RU" dirty="0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6553200" y="63294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04076" y="932329"/>
            <a:ext cx="8483308" cy="4684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Заявка на участие в конкурсном отборе (3)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075" y="1499615"/>
            <a:ext cx="6762016" cy="52866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7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Январь (6)</a:t>
            </a:r>
            <a:endParaRPr lang="ru-RU" dirty="0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6553200" y="63294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04076" y="932329"/>
            <a:ext cx="8483308" cy="4684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Заявка на участие в конкурсном отборе (4)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076" y="1545335"/>
            <a:ext cx="6249124" cy="53039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18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Январь (7)</a:t>
            </a:r>
            <a:endParaRPr lang="ru-RU" dirty="0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6553200" y="63294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04076" y="932329"/>
            <a:ext cx="8483308" cy="4684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Заявка на участие в конкурсном отборе (5)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075" y="1565146"/>
            <a:ext cx="7470138" cy="44770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24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Январь (8)</a:t>
            </a:r>
            <a:endParaRPr lang="ru-RU" dirty="0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6553200" y="63294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06853" y="932329"/>
            <a:ext cx="3165265" cy="8157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Заявка на участие в конкурсном отборе (6)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30300" y="878541"/>
            <a:ext cx="5541600" cy="59077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13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Январь (9)</a:t>
            </a:r>
            <a:endParaRPr lang="ru-RU" dirty="0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6553200" y="63294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04076" y="932329"/>
            <a:ext cx="3048724" cy="8516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Заявка на участие в конкурсном отборе (7)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58987" y="891004"/>
            <a:ext cx="5524342" cy="5868384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71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Февраль</a:t>
            </a:r>
            <a:endParaRPr lang="ru-RU" dirty="0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6553200" y="63294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69458" y="1255400"/>
            <a:ext cx="6617925" cy="9153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проектов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8142" y="2447703"/>
            <a:ext cx="7084987" cy="600297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Подача документов на конкурс –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1 марта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8142" y="3165560"/>
            <a:ext cx="7084987" cy="568750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– </a:t>
            </a:r>
            <a:r>
              <a:rPr lang="ru-RU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20 марта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8142" y="4742329"/>
            <a:ext cx="7084987" cy="578050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конкурса подводит Конкурсная комиссия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48142" y="5405718"/>
            <a:ext cx="7084987" cy="1217143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Тверской области – распределение субсидий между муниципальными образованиями на проекты-победители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48142" y="3845858"/>
            <a:ext cx="7084987" cy="771303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проектов – все проекты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рейтингуются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единой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системе критериев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87" y="1342132"/>
            <a:ext cx="13430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Февраль (2)</a:t>
            </a:r>
            <a:endParaRPr lang="ru-RU" dirty="0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6553200" y="63294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8142" y="977495"/>
            <a:ext cx="6617925" cy="573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конкурсного отбора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001518"/>
              </p:ext>
            </p:extLst>
          </p:nvPr>
        </p:nvGraphicFramePr>
        <p:xfrm>
          <a:off x="248141" y="1616174"/>
          <a:ext cx="8752424" cy="44391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3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57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12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11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Наименования критериев конкурсного отбора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Весовой коэффициент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18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ru-RU" sz="1600" b="1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Оценка эффективности финансирования проекта, в том числе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0,55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1.1.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 финансирования проекта за счет средств населения в денежной форме 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71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1.2.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 финансирования проекта за счет поступлений от юридических лиц в денежной 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форме,</a:t>
                      </a:r>
                      <a:r>
                        <a:rPr lang="ru-RU" sz="1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исключением поступлений от предприятий и организаций муниципальной формы собственности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4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1.3.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 финансирования проекта за счет поступлений от некоммерческих организаций в денежной форме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067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Февраль (3)</a:t>
            </a:r>
            <a:endParaRPr lang="ru-RU" dirty="0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6553200" y="63294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8142" y="977495"/>
            <a:ext cx="6617925" cy="573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конкурсного отбора (2)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336742"/>
              </p:ext>
            </p:extLst>
          </p:nvPr>
        </p:nvGraphicFramePr>
        <p:xfrm>
          <a:off x="248141" y="1699542"/>
          <a:ext cx="8752424" cy="45094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3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1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6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3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Наименования критериев конкурсного отбора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Весовой коэффициент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7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1600" b="1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Степень участия населения в определении проблемы, на решение которой направлен проект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0,15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34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.1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Количество жителей, участвующих в определении проблемы и подготовке проекта согласно протоколу собрания граждан (человек)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0,15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0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1600" b="1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Социальная эффективность от реализации проекта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0,1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3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3.1.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участие некоммерческой организации (проведение собраний, помощь в подготовке документов, неоплачиваемый труд, материалы и др. формы) в реализации проекта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0,05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20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3.2.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участие населения и юридических лиц (неоплачиваемый труд, материалы и др. формы) в реализации проекта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0,05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612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Февраль (4)</a:t>
            </a:r>
            <a:endParaRPr lang="ru-RU" dirty="0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6553200" y="63294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8142" y="977495"/>
            <a:ext cx="6617925" cy="573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конкурсного отбора (3)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546722"/>
              </p:ext>
            </p:extLst>
          </p:nvPr>
        </p:nvGraphicFramePr>
        <p:xfrm>
          <a:off x="248141" y="1918159"/>
          <a:ext cx="8752424" cy="3568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3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32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6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56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Наименования критериев конкурсного отбора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Весовой коэффициент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4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sz="1600" b="1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Информирование населения о проекте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0,2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68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.1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Освещение итогов собрания в печатных средствах массовой информации 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0,05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14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4.2.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Наличие публикаций в сети Интернет посвященных Программе поддержки местных инициатив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0,05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69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4.3.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Издание полиграфической продукции, посвященной реализации Программы поддержки местных инициатив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0,1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552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264910"/>
            <a:ext cx="2133600" cy="365125"/>
          </a:xfrm>
        </p:spPr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Март-август</a:t>
            </a:r>
            <a:endParaRPr lang="ru-RU" dirty="0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6553200" y="62649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48142" y="1044647"/>
            <a:ext cx="7084987" cy="895913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софинансирования в местный бюджет (изменение в решение о бюджете)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54542" y="2079808"/>
            <a:ext cx="7084987" cy="8959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конкурсных процедур – отбор подрядной организации (в рамках 44-фз)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59342" y="3191918"/>
            <a:ext cx="7084987" cy="895913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реализации проекта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355582" y="4309518"/>
            <a:ext cx="7084987" cy="8959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средств населения / спонсоров / иных участников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721342" y="5419797"/>
            <a:ext cx="7084987" cy="1261038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качества работ и совместная приемка объекта органами местного самоуправления и инициативной группой </a:t>
            </a:r>
          </a:p>
        </p:txBody>
      </p:sp>
    </p:spTree>
    <p:extLst>
      <p:ext uri="{BB962C8B-B14F-4D97-AF65-F5344CB8AC3E}">
        <p14:creationId xmlns:p14="http://schemas.microsoft.com/office/powerpoint/2010/main" val="51123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Основная идея Программы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5457036" y="5350483"/>
            <a:ext cx="3514164" cy="961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900" b="1" u="sng" dirty="0" smtClean="0">
                <a:solidFill>
                  <a:schemeClr val="tx1"/>
                </a:solidFill>
              </a:rPr>
              <a:t>Объект общественной инфраструктуры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18480" y="3541357"/>
            <a:ext cx="1977541" cy="2626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900" b="1" u="sng" dirty="0" smtClean="0">
                <a:solidFill>
                  <a:schemeClr val="tx1"/>
                </a:solidFill>
              </a:rPr>
              <a:t>Локальное сообщество</a:t>
            </a:r>
          </a:p>
          <a:p>
            <a:pPr algn="ctr"/>
            <a:r>
              <a:rPr lang="ru-RU" sz="1900" b="1" u="sng" dirty="0" smtClean="0">
                <a:solidFill>
                  <a:schemeClr val="tx1"/>
                </a:solidFill>
              </a:rPr>
              <a:t> (жители поселения, населенного пункта)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 flipH="1">
            <a:off x="2545973" y="1155520"/>
            <a:ext cx="2801947" cy="942881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1">
            <a:noAutofit/>
          </a:bodyPr>
          <a:lstStyle/>
          <a:p>
            <a:pPr algn="l"/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Выбор приоритета</a:t>
            </a:r>
            <a:endParaRPr lang="ru-RU" sz="1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 flipH="1">
            <a:off x="2545974" y="2268736"/>
            <a:ext cx="2801947" cy="942881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1">
            <a:noAutofit/>
          </a:bodyPr>
          <a:lstStyle/>
          <a:p>
            <a:pPr algn="l"/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Софинансирование</a:t>
            </a:r>
            <a:endParaRPr lang="ru-RU" sz="1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flipH="1">
            <a:off x="2545974" y="3330718"/>
            <a:ext cx="2801947" cy="942881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1">
            <a:noAutofit/>
          </a:bodyPr>
          <a:lstStyle/>
          <a:p>
            <a:pPr algn="l"/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Участие в реализации</a:t>
            </a:r>
            <a:endParaRPr lang="ru-RU" sz="1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flipH="1">
            <a:off x="2545974" y="4379459"/>
            <a:ext cx="2801947" cy="942881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1">
            <a:noAutofit/>
          </a:bodyPr>
          <a:lstStyle/>
          <a:p>
            <a:pPr algn="l"/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Контроль качества</a:t>
            </a:r>
            <a:endParaRPr lang="ru-RU" sz="1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flipH="1">
            <a:off x="2545974" y="5428330"/>
            <a:ext cx="2801947" cy="942881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1">
            <a:noAutofit/>
          </a:bodyPr>
          <a:lstStyle/>
          <a:p>
            <a:pPr algn="l"/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Сохранность </a:t>
            </a:r>
            <a:endParaRPr lang="ru-RU" sz="1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1028" name="Picture 4" descr="http://www.empoweredsalestraining.com/blog/wp-content/uploads/2012/04/bigstock-man-and-woman-symbols-1521489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4" y="2572871"/>
            <a:ext cx="2486166" cy="130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humbs.dreamstime.com/z/home-house-outdoor-structure-infrastructure-fixtures-cliparts-set-human-pictogram-using-different-type-objects-41147990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2747" y="992520"/>
            <a:ext cx="3732392" cy="367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age.shutterstock.com/z/stock-vector-people-children-home-garden-park-playground-backyard-leisure-recreation-activity-stick-figure-11418251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24827" y="4582708"/>
            <a:ext cx="3575787" cy="94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60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idx="1"/>
          </p:nvPr>
        </p:nvSpPr>
        <p:spPr>
          <a:xfrm>
            <a:off x="1225550" y="2944813"/>
            <a:ext cx="6783333" cy="842854"/>
          </a:xfrm>
        </p:spPr>
        <p:txBody>
          <a:bodyPr/>
          <a:lstStyle/>
          <a:p>
            <a:pPr marL="0" indent="0" algn="ctr" eaLnBrk="1" hangingPunct="1">
              <a:buFontTx/>
              <a:buNone/>
              <a:tabLst>
                <a:tab pos="1882775" algn="l"/>
              </a:tabLst>
            </a:pPr>
            <a:r>
              <a:rPr lang="ru-RU" sz="4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Спасибо за внимание!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72241A-C79D-478A-8E20-24253F34F2CD}" type="slidenum">
              <a:rPr lang="ru-RU"/>
              <a:pPr>
                <a:defRPr/>
              </a:pPr>
              <a:t>40</a:t>
            </a:fld>
            <a:endParaRPr lang="ru-RU"/>
          </a:p>
        </p:txBody>
      </p:sp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0" y="-1588"/>
            <a:ext cx="9144000" cy="930276"/>
            <a:chOff x="0" y="0"/>
            <a:chExt cx="9144000" cy="1493838"/>
          </a:xfrm>
        </p:grpSpPr>
        <p:pic>
          <p:nvPicPr>
            <p:cNvPr id="12296" name="Picture 15" descr="22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1493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7" name="Picture 15" descr="22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00200" cy="1493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93" name="Picture 13" descr="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0"/>
            <a:ext cx="8064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5" descr="22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-1588"/>
            <a:ext cx="1600200" cy="19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Box 17"/>
          <p:cNvSpPr txBox="1">
            <a:spLocks noChangeArrowheads="1"/>
          </p:cNvSpPr>
          <p:nvPr/>
        </p:nvSpPr>
        <p:spPr bwMode="auto">
          <a:xfrm>
            <a:off x="266700" y="11113"/>
            <a:ext cx="9588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ru-RU" sz="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Тверская область</a:t>
            </a:r>
            <a:endParaRPr lang="en-US" sz="8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74904" y="6453336"/>
            <a:ext cx="2133600" cy="365125"/>
          </a:xfrm>
        </p:spPr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ППМИ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547429" y="1579421"/>
            <a:ext cx="1961088" cy="1650670"/>
          </a:xfrm>
          <a:prstGeom prst="homePlate">
            <a:avLst>
              <a:gd name="adj" fmla="val 35612"/>
            </a:avLst>
          </a:prstGeom>
          <a:solidFill>
            <a:schemeClr val="accent6">
              <a:lumMod val="60000"/>
              <a:lumOff val="40000"/>
            </a:schemeClr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«Школа ППМИ»</a:t>
            </a:r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2646540" y="1579420"/>
            <a:ext cx="1961088" cy="1650670"/>
          </a:xfrm>
          <a:prstGeom prst="homePlate">
            <a:avLst>
              <a:gd name="adj" fmla="val 35612"/>
            </a:avLst>
          </a:prstGeom>
          <a:solidFill>
            <a:schemeClr val="accent6">
              <a:lumMod val="60000"/>
              <a:lumOff val="40000"/>
            </a:schemeClr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Собрания граждан</a:t>
            </a:r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Пятиугольник 11"/>
          <p:cNvSpPr/>
          <p:nvPr/>
        </p:nvSpPr>
        <p:spPr>
          <a:xfrm>
            <a:off x="4743582" y="1579420"/>
            <a:ext cx="1961088" cy="1650670"/>
          </a:xfrm>
          <a:prstGeom prst="homePlate">
            <a:avLst>
              <a:gd name="adj" fmla="val 35612"/>
            </a:avLst>
          </a:prstGeom>
          <a:solidFill>
            <a:schemeClr val="accent6">
              <a:lumMod val="60000"/>
              <a:lumOff val="40000"/>
            </a:schemeClr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Подготовка конкурс-</a:t>
            </a:r>
            <a:r>
              <a:rPr lang="ru-RU" sz="18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ных</a:t>
            </a:r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заявок</a:t>
            </a:r>
            <a:endParaRPr lang="ru-RU" sz="18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6806229" y="1579419"/>
            <a:ext cx="2005262" cy="1650671"/>
          </a:xfrm>
          <a:prstGeom prst="homePlate">
            <a:avLst>
              <a:gd name="adj" fmla="val 35612"/>
            </a:avLst>
          </a:prstGeom>
          <a:solidFill>
            <a:schemeClr val="accent6">
              <a:lumMod val="60000"/>
              <a:lumOff val="40000"/>
            </a:schemeClr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КОНКУРС</a:t>
            </a:r>
            <a:endParaRPr lang="ru-RU" sz="18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547428" y="4280473"/>
            <a:ext cx="1961088" cy="1650670"/>
          </a:xfrm>
          <a:prstGeom prst="homePlate">
            <a:avLst>
              <a:gd name="adj" fmla="val 35612"/>
            </a:avLst>
          </a:prstGeom>
          <a:solidFill>
            <a:schemeClr val="accent3">
              <a:lumMod val="75000"/>
            </a:schemeClr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Заключе-ние</a:t>
            </a:r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мун</a:t>
            </a:r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. контрактов</a:t>
            </a:r>
            <a:endParaRPr lang="ru-RU" sz="18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2646539" y="4280472"/>
            <a:ext cx="1961088" cy="1650670"/>
          </a:xfrm>
          <a:prstGeom prst="homePlate">
            <a:avLst>
              <a:gd name="adj" fmla="val 35612"/>
            </a:avLst>
          </a:prstGeom>
          <a:solidFill>
            <a:srgbClr val="85A644"/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Реализа-ция</a:t>
            </a:r>
            <a:r>
              <a:rPr lang="ru-RU" sz="20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проектов</a:t>
            </a:r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>
            <a:off x="4743581" y="4280472"/>
            <a:ext cx="1961088" cy="1650670"/>
          </a:xfrm>
          <a:prstGeom prst="homePlate">
            <a:avLst>
              <a:gd name="adj" fmla="val 35612"/>
            </a:avLst>
          </a:prstGeom>
          <a:solidFill>
            <a:srgbClr val="95B850"/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Торжест</a:t>
            </a:r>
            <a:r>
              <a:rPr lang="ru-RU" sz="20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-венное открытие</a:t>
            </a:r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6850403" y="4280473"/>
            <a:ext cx="1961088" cy="1650670"/>
          </a:xfrm>
          <a:prstGeom prst="homePlate">
            <a:avLst>
              <a:gd name="adj" fmla="val 35612"/>
            </a:avLst>
          </a:prstGeom>
          <a:solidFill>
            <a:srgbClr val="A6C36B"/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Подведе-ние</a:t>
            </a:r>
            <a:r>
              <a:rPr lang="ru-RU" sz="20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итогов</a:t>
            </a:r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64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6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989763" y="64579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rgbClr val="898989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6177" name="Прямоугольник 12"/>
          <p:cNvSpPr>
            <a:spLocks noChangeArrowheads="1"/>
          </p:cNvSpPr>
          <p:nvPr/>
        </p:nvSpPr>
        <p:spPr bwMode="auto">
          <a:xfrm>
            <a:off x="1037538" y="79837"/>
            <a:ext cx="79144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программы – количество объектов</a:t>
            </a:r>
          </a:p>
        </p:txBody>
      </p:sp>
      <p:pic>
        <p:nvPicPr>
          <p:cNvPr id="6187" name="Рисунок 20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/>
          <a:stretch>
            <a:fillRect/>
          </a:stretch>
        </p:blipFill>
        <p:spPr bwMode="auto">
          <a:xfrm>
            <a:off x="182563" y="93663"/>
            <a:ext cx="7318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Прямая со стрелкой 17"/>
          <p:cNvCxnSpPr/>
          <p:nvPr/>
        </p:nvCxnSpPr>
        <p:spPr>
          <a:xfrm flipV="1">
            <a:off x="914400" y="1311453"/>
            <a:ext cx="4533580" cy="3558987"/>
          </a:xfrm>
          <a:prstGeom prst="straightConnector1">
            <a:avLst/>
          </a:prstGeom>
          <a:ln w="38100">
            <a:solidFill>
              <a:srgbClr val="99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ая выноска 18"/>
          <p:cNvSpPr/>
          <p:nvPr/>
        </p:nvSpPr>
        <p:spPr>
          <a:xfrm>
            <a:off x="914400" y="874087"/>
            <a:ext cx="3299011" cy="1246094"/>
          </a:xfrm>
          <a:prstGeom prst="wedgeRectCallout">
            <a:avLst>
              <a:gd name="adj1" fmla="val 40752"/>
              <a:gd name="adj2" fmla="val 74011"/>
            </a:avLst>
          </a:prstGeom>
          <a:solidFill>
            <a:schemeClr val="bg1">
              <a:lumMod val="95000"/>
            </a:schemeClr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Рост 500% за 5 лет реализации (с 53 проектов до 245)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Расширение направлений ППМИ до 2х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/>
          </p:nvPr>
        </p:nvGraphicFramePr>
        <p:xfrm>
          <a:off x="182563" y="1026904"/>
          <a:ext cx="8652201" cy="5449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980082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7" y="2940182"/>
            <a:ext cx="4705724" cy="30745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78" y="3173028"/>
            <a:ext cx="4879891" cy="354844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56289" y="78830"/>
            <a:ext cx="7898524" cy="485775"/>
          </a:xfrm>
        </p:spPr>
        <p:txBody>
          <a:bodyPr/>
          <a:lstStyle/>
          <a:p>
            <a:r>
              <a:rPr lang="ru-RU" dirty="0" smtClean="0"/>
              <a:t>Примеры проектов ППМИ ГО (городские округа)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8539" y="978885"/>
            <a:ext cx="8314569" cy="5734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tIns="36000" rIns="36000" bIns="36000" anchor="ctr"/>
          <a:lstStyle/>
          <a:p>
            <a:pPr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Спорт</a:t>
            </a:r>
            <a:endParaRPr lang="ru-RU" sz="2400" b="1" dirty="0">
              <a:solidFill>
                <a:prstClr val="black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8539" y="1552334"/>
            <a:ext cx="7328451" cy="5821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Замена резинового покрытия на детской площадке и спортивная площадка г. Тверь, Московский район</a:t>
            </a:r>
            <a:endParaRPr lang="ru-RU" sz="1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160927"/>
              </p:ext>
            </p:extLst>
          </p:nvPr>
        </p:nvGraphicFramePr>
        <p:xfrm>
          <a:off x="238538" y="2134485"/>
          <a:ext cx="4055555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6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817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Стоимость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681,4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17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В</a:t>
                      </a:r>
                      <a:r>
                        <a:rPr lang="ru-RU" baseline="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ru-RU" baseline="0" dirty="0" err="1" smtClean="0">
                          <a:solidFill>
                            <a:sysClr val="windowText" lastClr="000000"/>
                          </a:solidFill>
                        </a:rPr>
                        <a:t>т.ч</a:t>
                      </a:r>
                      <a:r>
                        <a:rPr lang="ru-RU" baseline="0" dirty="0" smtClean="0">
                          <a:solidFill>
                            <a:sysClr val="windowText" lastClr="000000"/>
                          </a:solidFill>
                        </a:rPr>
                        <a:t>. вклад жителей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149,0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18228" y="5536421"/>
            <a:ext cx="1287603" cy="4414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778345" y="5953164"/>
            <a:ext cx="1056290" cy="4414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79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" y="2961328"/>
            <a:ext cx="4133159" cy="32976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035" y="3081304"/>
            <a:ext cx="4745740" cy="359439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56289" y="78830"/>
            <a:ext cx="7898524" cy="485775"/>
          </a:xfrm>
        </p:spPr>
        <p:txBody>
          <a:bodyPr/>
          <a:lstStyle/>
          <a:p>
            <a:r>
              <a:rPr lang="ru-RU" dirty="0" smtClean="0"/>
              <a:t>Примеры проектов ППМИ ГО (городские округа)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8539" y="978885"/>
            <a:ext cx="8314569" cy="5734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tIns="36000" rIns="36000" bIns="36000" anchor="ctr"/>
          <a:lstStyle/>
          <a:p>
            <a:pPr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Благоустройство</a:t>
            </a:r>
            <a:endParaRPr lang="ru-RU" sz="2400" b="1" dirty="0">
              <a:solidFill>
                <a:prstClr val="black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8539" y="1552334"/>
            <a:ext cx="7328451" cy="5821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Монтаж системы </a:t>
            </a:r>
            <a:r>
              <a:rPr lang="ru-RU" sz="18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видеонаболюдения</a:t>
            </a:r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, г. Тверь, Заволжский район</a:t>
            </a:r>
            <a:endParaRPr lang="ru-RU" sz="1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153581"/>
              </p:ext>
            </p:extLst>
          </p:nvPr>
        </p:nvGraphicFramePr>
        <p:xfrm>
          <a:off x="238538" y="2134485"/>
          <a:ext cx="4055555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6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817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Стоимость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109,8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17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В</a:t>
                      </a:r>
                      <a:r>
                        <a:rPr lang="ru-RU" baseline="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ru-RU" baseline="0" dirty="0" err="1" smtClean="0">
                          <a:solidFill>
                            <a:sysClr val="windowText" lastClr="000000"/>
                          </a:solidFill>
                        </a:rPr>
                        <a:t>т.ч</a:t>
                      </a:r>
                      <a:r>
                        <a:rPr lang="ru-RU" baseline="0" dirty="0" smtClean="0">
                          <a:solidFill>
                            <a:sysClr val="windowText" lastClr="000000"/>
                          </a:solidFill>
                        </a:rPr>
                        <a:t>. вклад жителей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22,0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7844485" y="6192756"/>
            <a:ext cx="1056290" cy="4485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15385" y="5770995"/>
            <a:ext cx="1287603" cy="4414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74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8" y="2948344"/>
            <a:ext cx="5145421" cy="34080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171" y="3012846"/>
            <a:ext cx="5099689" cy="360956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56289" y="78830"/>
            <a:ext cx="7898524" cy="485775"/>
          </a:xfrm>
        </p:spPr>
        <p:txBody>
          <a:bodyPr/>
          <a:lstStyle/>
          <a:p>
            <a:r>
              <a:rPr lang="ru-RU" dirty="0" smtClean="0"/>
              <a:t>Примеры проектов ППМИ ГО (городские округа)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8539" y="978885"/>
            <a:ext cx="8314569" cy="5734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tIns="36000" rIns="36000" bIns="36000" anchor="ctr"/>
          <a:lstStyle/>
          <a:p>
            <a:pPr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Дороги</a:t>
            </a:r>
            <a:endParaRPr lang="ru-RU" sz="2400" b="1" dirty="0">
              <a:solidFill>
                <a:prstClr val="black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8539" y="1552334"/>
            <a:ext cx="7328451" cy="5821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Ремонт асфальтового покрытия г. Вышний Волочек</a:t>
            </a:r>
            <a:endParaRPr lang="ru-RU" sz="1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767134"/>
              </p:ext>
            </p:extLst>
          </p:nvPr>
        </p:nvGraphicFramePr>
        <p:xfrm>
          <a:off x="238538" y="2134485"/>
          <a:ext cx="4055555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6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817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Стоимость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1 106,2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17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В</a:t>
                      </a:r>
                      <a:r>
                        <a:rPr lang="ru-RU" baseline="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ru-RU" baseline="0" dirty="0" err="1" smtClean="0">
                          <a:solidFill>
                            <a:sysClr val="windowText" lastClr="000000"/>
                          </a:solidFill>
                        </a:rPr>
                        <a:t>т.ч</a:t>
                      </a:r>
                      <a:r>
                        <a:rPr lang="ru-RU" baseline="0" dirty="0" smtClean="0">
                          <a:solidFill>
                            <a:sysClr val="windowText" lastClr="000000"/>
                          </a:solidFill>
                        </a:rPr>
                        <a:t>. вклад жителей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205,1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7738540" y="6132084"/>
            <a:ext cx="1056290" cy="4485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71535" y="5650792"/>
            <a:ext cx="1287603" cy="4414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15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21904</TotalTime>
  <Words>1911</Words>
  <Application>Microsoft Office PowerPoint</Application>
  <PresentationFormat>Экран (4:3)</PresentationFormat>
  <Paragraphs>394</Paragraphs>
  <Slides>40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ＭＳ Ｐゴシック</vt:lpstr>
      <vt:lpstr>Arial</vt:lpstr>
      <vt:lpstr>Calibri</vt:lpstr>
      <vt:lpstr>Georgia</vt:lpstr>
      <vt:lpstr>Times New Roman</vt:lpstr>
      <vt:lpstr>Тема Office</vt:lpstr>
      <vt:lpstr>Презентация PowerPoint</vt:lpstr>
      <vt:lpstr>Презентация PowerPoint</vt:lpstr>
      <vt:lpstr>Что такое ППМИ?</vt:lpstr>
      <vt:lpstr>Основная идея Программы</vt:lpstr>
      <vt:lpstr>Этапы реализации ППМИ</vt:lpstr>
      <vt:lpstr>Презентация PowerPoint</vt:lpstr>
      <vt:lpstr>Примеры проектов ППМИ ГО (городские округа)</vt:lpstr>
      <vt:lpstr>Примеры проектов ППМИ ГО (городские округа)</vt:lpstr>
      <vt:lpstr>Примеры проектов ППМИ ГО (городские округа)</vt:lpstr>
      <vt:lpstr>Примеры проектов ППМИ ГО (городские округа)</vt:lpstr>
      <vt:lpstr>Параметры ППМИ</vt:lpstr>
      <vt:lpstr>Перспективы развития ППМИ</vt:lpstr>
      <vt:lpstr>Презентация PowerPoint</vt:lpstr>
      <vt:lpstr>Параметры ППМИ 2018  в городах</vt:lpstr>
      <vt:lpstr>Нормативное регулирование</vt:lpstr>
      <vt:lpstr>Общий алгоритм</vt:lpstr>
      <vt:lpstr>Октябрь-ноябрь</vt:lpstr>
      <vt:lpstr>Ноябрь-декабрь</vt:lpstr>
      <vt:lpstr>Ноябрь-декабрь (2)</vt:lpstr>
      <vt:lpstr>Ноябрь-декабрь (3)</vt:lpstr>
      <vt:lpstr>Ограничения по проектам</vt:lpstr>
      <vt:lpstr>Ноябрь-декабрь</vt:lpstr>
      <vt:lpstr>Ноябрь–декабрь (2)</vt:lpstr>
      <vt:lpstr>Ноябрь-декабрь</vt:lpstr>
      <vt:lpstr>Декабрь-январь</vt:lpstr>
      <vt:lpstr>Январь</vt:lpstr>
      <vt:lpstr>Январь (2)</vt:lpstr>
      <vt:lpstr>Январь (3)</vt:lpstr>
      <vt:lpstr>Январь (4)</vt:lpstr>
      <vt:lpstr>Январь (5)</vt:lpstr>
      <vt:lpstr>Январь (6)</vt:lpstr>
      <vt:lpstr>Январь (7)</vt:lpstr>
      <vt:lpstr>Январь (8)</vt:lpstr>
      <vt:lpstr>Январь (9)</vt:lpstr>
      <vt:lpstr>Февраль</vt:lpstr>
      <vt:lpstr>Февраль (2)</vt:lpstr>
      <vt:lpstr>Февраль (3)</vt:lpstr>
      <vt:lpstr>Февраль (4)</vt:lpstr>
      <vt:lpstr>Март-август</vt:lpstr>
      <vt:lpstr>Презентация PowerPoint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ТЕХНИЧЕСКОЕ ЗАДАНИЕ  НА РЕКОНСТРУКЦИЮ МОУ «СРЕДНЯЯ ШКОЛА №13»  (с устройством пристройки столовой)   в г. КИМРЫ   ТВЕРСКОЙ ОБЛАСТИ  А.А.Каспржак начальник департамента образования Тверской области</dc:title>
  <dc:creator>peres</dc:creator>
  <cp:lastModifiedBy>Богомолова Ирина</cp:lastModifiedBy>
  <cp:revision>2301</cp:revision>
  <cp:lastPrinted>2017-10-12T11:44:03Z</cp:lastPrinted>
  <dcterms:created xsi:type="dcterms:W3CDTF">2008-10-17T07:39:58Z</dcterms:created>
  <dcterms:modified xsi:type="dcterms:W3CDTF">2017-10-12T11:51:05Z</dcterms:modified>
</cp:coreProperties>
</file>