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67" r:id="rId1"/>
  </p:sldMasterIdLst>
  <p:notesMasterIdLst>
    <p:notesMasterId r:id="rId44"/>
  </p:notesMasterIdLst>
  <p:handoutMasterIdLst>
    <p:handoutMasterId r:id="rId45"/>
  </p:handoutMasterIdLst>
  <p:sldIdLst>
    <p:sldId id="600" r:id="rId2"/>
    <p:sldId id="718" r:id="rId3"/>
    <p:sldId id="866" r:id="rId4"/>
    <p:sldId id="731" r:id="rId5"/>
    <p:sldId id="780" r:id="rId6"/>
    <p:sldId id="794" r:id="rId7"/>
    <p:sldId id="733" r:id="rId8"/>
    <p:sldId id="762" r:id="rId9"/>
    <p:sldId id="734" r:id="rId10"/>
    <p:sldId id="736" r:id="rId11"/>
    <p:sldId id="737" r:id="rId12"/>
    <p:sldId id="738" r:id="rId13"/>
    <p:sldId id="763" r:id="rId14"/>
    <p:sldId id="764" r:id="rId15"/>
    <p:sldId id="867" r:id="rId16"/>
    <p:sldId id="868" r:id="rId17"/>
    <p:sldId id="770" r:id="rId18"/>
    <p:sldId id="705" r:id="rId19"/>
    <p:sldId id="801" r:id="rId20"/>
    <p:sldId id="802" r:id="rId21"/>
    <p:sldId id="751" r:id="rId22"/>
    <p:sldId id="714" r:id="rId23"/>
    <p:sldId id="858" r:id="rId24"/>
    <p:sldId id="859" r:id="rId25"/>
    <p:sldId id="860" r:id="rId26"/>
    <p:sldId id="861" r:id="rId27"/>
    <p:sldId id="862" r:id="rId28"/>
    <p:sldId id="863" r:id="rId29"/>
    <p:sldId id="864" r:id="rId30"/>
    <p:sldId id="865" r:id="rId31"/>
    <p:sldId id="740" r:id="rId32"/>
    <p:sldId id="791" r:id="rId33"/>
    <p:sldId id="784" r:id="rId34"/>
    <p:sldId id="854" r:id="rId35"/>
    <p:sldId id="785" r:id="rId36"/>
    <p:sldId id="855" r:id="rId37"/>
    <p:sldId id="786" r:id="rId38"/>
    <p:sldId id="787" r:id="rId39"/>
    <p:sldId id="788" r:id="rId40"/>
    <p:sldId id="856" r:id="rId41"/>
    <p:sldId id="789" r:id="rId42"/>
    <p:sldId id="610" r:id="rId43"/>
  </p:sldIdLst>
  <p:sldSz cx="9144000" cy="6858000" type="screen4x3"/>
  <p:notesSz cx="6805613" cy="9939338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ugovkina NS" initials="PN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990000"/>
    <a:srgbClr val="FF6A05"/>
    <a:srgbClr val="FF832F"/>
    <a:srgbClr val="B40000"/>
    <a:srgbClr val="0000FF"/>
    <a:srgbClr val="FFA86D"/>
    <a:srgbClr val="FF8F43"/>
    <a:srgbClr val="FF9D5B"/>
    <a:srgbClr val="FF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18" autoAdjust="0"/>
    <p:restoredTop sz="92000" autoAdjust="0"/>
  </p:normalViewPr>
  <p:slideViewPr>
    <p:cSldViewPr snapToGrid="0">
      <p:cViewPr varScale="1">
        <p:scale>
          <a:sx n="122" d="100"/>
          <a:sy n="122" d="100"/>
        </p:scale>
        <p:origin x="17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-1146" y="-84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7D526E-093C-4EBF-BDBB-10821A74A27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980C14-80A3-4C58-868E-A4CB30E60631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объекты благоустройства (парки, места массового отдыха и т.д.)</a:t>
          </a:r>
          <a:endParaRPr lang="ru-RU" sz="2000" b="1" dirty="0"/>
        </a:p>
      </dgm:t>
    </dgm:pt>
    <dgm:pt modelId="{F00619AA-75A2-46C4-8E29-338244145888}" type="parTrans" cxnId="{179C22B0-2986-4BF5-A660-4D2011A81B34}">
      <dgm:prSet/>
      <dgm:spPr/>
      <dgm:t>
        <a:bodyPr/>
        <a:lstStyle/>
        <a:p>
          <a:endParaRPr lang="ru-RU" sz="2800" b="1"/>
        </a:p>
      </dgm:t>
    </dgm:pt>
    <dgm:pt modelId="{3B76274B-E5EE-4708-95C0-4008F9DF8029}" type="sibTrans" cxnId="{179C22B0-2986-4BF5-A660-4D2011A81B34}">
      <dgm:prSet/>
      <dgm:spPr/>
      <dgm:t>
        <a:bodyPr/>
        <a:lstStyle/>
        <a:p>
          <a:endParaRPr lang="ru-RU" sz="2800" b="1"/>
        </a:p>
      </dgm:t>
    </dgm:pt>
    <dgm:pt modelId="{96420893-6D42-47D1-A797-140D9E90E706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объекты культуры и объекты, используемые для проведения общественных и культурно-массовых мероприятий</a:t>
          </a:r>
          <a:endParaRPr lang="ru-RU" sz="2000" b="1" dirty="0">
            <a:solidFill>
              <a:schemeClr val="tx1"/>
            </a:solidFill>
          </a:endParaRPr>
        </a:p>
      </dgm:t>
    </dgm:pt>
    <dgm:pt modelId="{60960A72-C6B7-4AFD-BAC0-50B5F075CE67}" type="parTrans" cxnId="{EDA9F694-FBEA-40BF-ACBF-BD8CFEABD0AD}">
      <dgm:prSet/>
      <dgm:spPr/>
      <dgm:t>
        <a:bodyPr/>
        <a:lstStyle/>
        <a:p>
          <a:endParaRPr lang="ru-RU" sz="2800" b="1"/>
        </a:p>
      </dgm:t>
    </dgm:pt>
    <dgm:pt modelId="{EB29243F-727F-4375-82BE-CDF5DCE0A4C8}" type="sibTrans" cxnId="{EDA9F694-FBEA-40BF-ACBF-BD8CFEABD0AD}">
      <dgm:prSet/>
      <dgm:spPr/>
      <dgm:t>
        <a:bodyPr/>
        <a:lstStyle/>
        <a:p>
          <a:endParaRPr lang="ru-RU" sz="2800" b="1"/>
        </a:p>
      </dgm:t>
    </dgm:pt>
    <dgm:pt modelId="{6F96E294-C6AF-4740-9BDA-FEDDCC3BB689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объекты водоснабжения и водоотведения</a:t>
          </a:r>
          <a:endParaRPr lang="ru-RU" sz="2000" b="1" dirty="0">
            <a:solidFill>
              <a:schemeClr val="tx1"/>
            </a:solidFill>
          </a:endParaRPr>
        </a:p>
      </dgm:t>
    </dgm:pt>
    <dgm:pt modelId="{14800BDD-55DD-44B7-B8C1-AA8070901455}" type="parTrans" cxnId="{46E7A77C-C93A-44A1-8D97-CB48AA7BEDAF}">
      <dgm:prSet/>
      <dgm:spPr/>
      <dgm:t>
        <a:bodyPr/>
        <a:lstStyle/>
        <a:p>
          <a:endParaRPr lang="ru-RU" sz="2800" b="1"/>
        </a:p>
      </dgm:t>
    </dgm:pt>
    <dgm:pt modelId="{70900B9D-1BDB-467E-8E5E-DB6A2A478F2D}" type="sibTrans" cxnId="{46E7A77C-C93A-44A1-8D97-CB48AA7BEDAF}">
      <dgm:prSet/>
      <dgm:spPr/>
      <dgm:t>
        <a:bodyPr/>
        <a:lstStyle/>
        <a:p>
          <a:endParaRPr lang="ru-RU" sz="2800" b="1"/>
        </a:p>
      </dgm:t>
    </dgm:pt>
    <dgm:pt modelId="{C19FE26B-0FC6-4B6C-AC12-7EC27CBB6082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объекты уличного освещения</a:t>
          </a:r>
          <a:endParaRPr lang="ru-RU" sz="2000" b="1" dirty="0">
            <a:solidFill>
              <a:schemeClr val="tx1"/>
            </a:solidFill>
          </a:endParaRPr>
        </a:p>
      </dgm:t>
    </dgm:pt>
    <dgm:pt modelId="{7540DA1E-FD79-4817-ACD4-BDE4BA5F2567}" type="parTrans" cxnId="{B7A177CD-F288-4433-B281-6D134C8F9AAE}">
      <dgm:prSet/>
      <dgm:spPr/>
      <dgm:t>
        <a:bodyPr/>
        <a:lstStyle/>
        <a:p>
          <a:endParaRPr lang="ru-RU" sz="2800" b="1"/>
        </a:p>
      </dgm:t>
    </dgm:pt>
    <dgm:pt modelId="{C0CD4BD2-1BDA-4A73-906E-6467D6559411}" type="sibTrans" cxnId="{B7A177CD-F288-4433-B281-6D134C8F9AAE}">
      <dgm:prSet/>
      <dgm:spPr/>
      <dgm:t>
        <a:bodyPr/>
        <a:lstStyle/>
        <a:p>
          <a:endParaRPr lang="ru-RU" sz="2800" b="1"/>
        </a:p>
      </dgm:t>
    </dgm:pt>
    <dgm:pt modelId="{EE087E25-293F-4338-A6E9-13D9A679EDE6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автомобильные дороги и сооружения на них</a:t>
          </a:r>
          <a:endParaRPr lang="ru-RU" sz="2000" b="1" dirty="0"/>
        </a:p>
      </dgm:t>
    </dgm:pt>
    <dgm:pt modelId="{828F6EC5-CD4E-43E7-A8C9-EC86C5D47739}" type="parTrans" cxnId="{DFE5E746-2B30-4EF1-A7C5-03230551B84E}">
      <dgm:prSet/>
      <dgm:spPr/>
      <dgm:t>
        <a:bodyPr/>
        <a:lstStyle/>
        <a:p>
          <a:endParaRPr lang="ru-RU" sz="2800" b="1"/>
        </a:p>
      </dgm:t>
    </dgm:pt>
    <dgm:pt modelId="{10DD5FFC-9CA0-4C03-BD8C-B6606B54C55F}" type="sibTrans" cxnId="{DFE5E746-2B30-4EF1-A7C5-03230551B84E}">
      <dgm:prSet/>
      <dgm:spPr/>
      <dgm:t>
        <a:bodyPr/>
        <a:lstStyle/>
        <a:p>
          <a:endParaRPr lang="ru-RU" sz="2800" b="1"/>
        </a:p>
      </dgm:t>
    </dgm:pt>
    <dgm:pt modelId="{86326FA8-74F3-43B4-AE11-2D3A3BB74481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детские и спортивные объекты</a:t>
          </a:r>
          <a:endParaRPr lang="ru-RU" sz="2000" b="1" dirty="0">
            <a:solidFill>
              <a:schemeClr val="tx1"/>
            </a:solidFill>
          </a:endParaRPr>
        </a:p>
      </dgm:t>
    </dgm:pt>
    <dgm:pt modelId="{0EEE0CB7-B403-4615-AB64-5DD6D9740313}" type="parTrans" cxnId="{C917A890-CE3C-49A7-AA84-324B6254A9FB}">
      <dgm:prSet/>
      <dgm:spPr/>
      <dgm:t>
        <a:bodyPr/>
        <a:lstStyle/>
        <a:p>
          <a:endParaRPr lang="ru-RU" sz="2800" b="1"/>
        </a:p>
      </dgm:t>
    </dgm:pt>
    <dgm:pt modelId="{88C3C9FA-8EEC-415B-B4ED-BD61B43FE734}" type="sibTrans" cxnId="{C917A890-CE3C-49A7-AA84-324B6254A9FB}">
      <dgm:prSet/>
      <dgm:spPr/>
      <dgm:t>
        <a:bodyPr/>
        <a:lstStyle/>
        <a:p>
          <a:endParaRPr lang="ru-RU" sz="2800" b="1"/>
        </a:p>
      </dgm:t>
    </dgm:pt>
    <dgm:pt modelId="{97536352-F188-4A58-9AC0-5E5C372CC0CF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места захоронения</a:t>
          </a:r>
          <a:endParaRPr lang="ru-RU" sz="2000" b="1" dirty="0"/>
        </a:p>
      </dgm:t>
    </dgm:pt>
    <dgm:pt modelId="{032A3A5F-37E1-43CB-B60C-F27CF7C2D7C7}" type="parTrans" cxnId="{4018C6D7-CAAF-4C2D-BD2E-1010B2F5CD82}">
      <dgm:prSet/>
      <dgm:spPr/>
      <dgm:t>
        <a:bodyPr/>
        <a:lstStyle/>
        <a:p>
          <a:endParaRPr lang="ru-RU" sz="2800" b="1"/>
        </a:p>
      </dgm:t>
    </dgm:pt>
    <dgm:pt modelId="{F1838CA2-A916-4C7D-98A2-BC0F556970A3}" type="sibTrans" cxnId="{4018C6D7-CAAF-4C2D-BD2E-1010B2F5CD82}">
      <dgm:prSet/>
      <dgm:spPr/>
      <dgm:t>
        <a:bodyPr/>
        <a:lstStyle/>
        <a:p>
          <a:endParaRPr lang="ru-RU" sz="2800" b="1"/>
        </a:p>
      </dgm:t>
    </dgm:pt>
    <dgm:pt modelId="{6C10BFEB-5D94-4330-A948-03C4AAC0CDE4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объекты для обеспечения первичных мер пожарной безопасности</a:t>
          </a:r>
          <a:endParaRPr lang="ru-RU" sz="2000" b="1" dirty="0"/>
        </a:p>
      </dgm:t>
    </dgm:pt>
    <dgm:pt modelId="{D5B9C95D-52EC-4B1F-9539-60D21F963C63}" type="parTrans" cxnId="{3356FD12-2EB8-40A2-86EC-A1624C1D04D3}">
      <dgm:prSet/>
      <dgm:spPr/>
      <dgm:t>
        <a:bodyPr/>
        <a:lstStyle/>
        <a:p>
          <a:endParaRPr lang="ru-RU" sz="2800" b="1"/>
        </a:p>
      </dgm:t>
    </dgm:pt>
    <dgm:pt modelId="{3A9FF3FD-16B6-46DE-89C6-E5F294865A66}" type="sibTrans" cxnId="{3356FD12-2EB8-40A2-86EC-A1624C1D04D3}">
      <dgm:prSet/>
      <dgm:spPr/>
      <dgm:t>
        <a:bodyPr/>
        <a:lstStyle/>
        <a:p>
          <a:endParaRPr lang="ru-RU" sz="2800" b="1"/>
        </a:p>
      </dgm:t>
    </dgm:pt>
    <dgm:pt modelId="{095B7439-FC72-4BD1-B6FF-E3EFCE436177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объекты бытового обслуживания</a:t>
          </a:r>
          <a:endParaRPr lang="ru-RU" sz="2000" b="1" dirty="0"/>
        </a:p>
      </dgm:t>
    </dgm:pt>
    <dgm:pt modelId="{B2736A18-EFE2-4515-90F2-0C7223758D8E}" type="parTrans" cxnId="{31954472-D046-40BC-93DE-0D689CACD488}">
      <dgm:prSet/>
      <dgm:spPr/>
      <dgm:t>
        <a:bodyPr/>
        <a:lstStyle/>
        <a:p>
          <a:endParaRPr lang="ru-RU" sz="2800" b="1"/>
        </a:p>
      </dgm:t>
    </dgm:pt>
    <dgm:pt modelId="{801D70BC-B981-4FBA-A8A5-F9D760B2F7FF}" type="sibTrans" cxnId="{31954472-D046-40BC-93DE-0D689CACD488}">
      <dgm:prSet/>
      <dgm:spPr/>
      <dgm:t>
        <a:bodyPr/>
        <a:lstStyle/>
        <a:p>
          <a:endParaRPr lang="ru-RU" sz="2800" b="1"/>
        </a:p>
      </dgm:t>
    </dgm:pt>
    <dgm:pt modelId="{4D3DCEF5-6350-438F-B95F-3600069BD295}" type="pres">
      <dgm:prSet presAssocID="{C57D526E-093C-4EBF-BDBB-10821A74A27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8FF5C5-3781-4918-A52C-C18AE452B36F}" type="pres">
      <dgm:prSet presAssocID="{F2980C14-80A3-4C58-868E-A4CB30E60631}" presName="composite" presStyleCnt="0"/>
      <dgm:spPr/>
    </dgm:pt>
    <dgm:pt modelId="{FF6EC31D-E150-403A-974A-5623991DCC00}" type="pres">
      <dgm:prSet presAssocID="{F2980C14-80A3-4C58-868E-A4CB30E60631}" presName="imgShp" presStyleLbl="fgImgPlace1" presStyleIdx="0" presStyleCnt="9" custScaleX="217590" custScaleY="225856" custLinFactX="-273551" custLinFactNeighborX="-300000" custLinFactNeighborY="-1"/>
      <dgm:spPr/>
    </dgm:pt>
    <dgm:pt modelId="{B0CD3FAB-C267-4C63-863D-1359D4C2625B}" type="pres">
      <dgm:prSet presAssocID="{F2980C14-80A3-4C58-868E-A4CB30E60631}" presName="txShp" presStyleLbl="node1" presStyleIdx="0" presStyleCnt="9" custScaleX="133980" custScaleY="302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A26F6D-746C-4DBE-9853-544DFF387F00}" type="pres">
      <dgm:prSet presAssocID="{3B76274B-E5EE-4708-95C0-4008F9DF8029}" presName="spacing" presStyleCnt="0"/>
      <dgm:spPr/>
    </dgm:pt>
    <dgm:pt modelId="{10F7682D-D81B-4DD5-821F-4BA48ED76A67}" type="pres">
      <dgm:prSet presAssocID="{96420893-6D42-47D1-A797-140D9E90E706}" presName="composite" presStyleCnt="0"/>
      <dgm:spPr/>
    </dgm:pt>
    <dgm:pt modelId="{F4DF54C4-D10E-4AE2-8C85-92DF544BE39C}" type="pres">
      <dgm:prSet presAssocID="{96420893-6D42-47D1-A797-140D9E90E706}" presName="imgShp" presStyleLbl="fgImgPlace1" presStyleIdx="1" presStyleCnt="9" custScaleX="217590" custScaleY="225856" custLinFactX="-273551" custLinFactNeighborX="-300000" custLinFactNeighborY="-1"/>
      <dgm:spPr/>
    </dgm:pt>
    <dgm:pt modelId="{CD817C20-A486-448C-A24B-444507194E51}" type="pres">
      <dgm:prSet presAssocID="{96420893-6D42-47D1-A797-140D9E90E706}" presName="txShp" presStyleLbl="node1" presStyleIdx="1" presStyleCnt="9" custScaleX="133980" custScaleY="302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585B42-436C-48F1-80E3-93A3577E9BD3}" type="pres">
      <dgm:prSet presAssocID="{EB29243F-727F-4375-82BE-CDF5DCE0A4C8}" presName="spacing" presStyleCnt="0"/>
      <dgm:spPr/>
    </dgm:pt>
    <dgm:pt modelId="{4567A2B5-17EF-40F1-A2D9-7C66CAC38B6B}" type="pres">
      <dgm:prSet presAssocID="{6F96E294-C6AF-4740-9BDA-FEDDCC3BB689}" presName="composite" presStyleCnt="0"/>
      <dgm:spPr/>
    </dgm:pt>
    <dgm:pt modelId="{2BF5397F-F534-48B1-BCE7-90B3CFF5A68B}" type="pres">
      <dgm:prSet presAssocID="{6F96E294-C6AF-4740-9BDA-FEDDCC3BB689}" presName="imgShp" presStyleLbl="fgImgPlace1" presStyleIdx="2" presStyleCnt="9" custScaleX="217590" custScaleY="225856" custLinFactX="-273551" custLinFactNeighborX="-300000" custLinFactNeighborY="-1"/>
      <dgm:spPr/>
    </dgm:pt>
    <dgm:pt modelId="{7D164999-7403-4716-9E61-B64A2525BACB}" type="pres">
      <dgm:prSet presAssocID="{6F96E294-C6AF-4740-9BDA-FEDDCC3BB689}" presName="txShp" presStyleLbl="node1" presStyleIdx="2" presStyleCnt="9" custScaleX="133980" custScaleY="302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6CFC4-0937-4B17-994C-217C7C203240}" type="pres">
      <dgm:prSet presAssocID="{70900B9D-1BDB-467E-8E5E-DB6A2A478F2D}" presName="spacing" presStyleCnt="0"/>
      <dgm:spPr/>
    </dgm:pt>
    <dgm:pt modelId="{55609B97-BAB9-4A78-9EA2-64F7009F9E88}" type="pres">
      <dgm:prSet presAssocID="{C19FE26B-0FC6-4B6C-AC12-7EC27CBB6082}" presName="composite" presStyleCnt="0"/>
      <dgm:spPr/>
    </dgm:pt>
    <dgm:pt modelId="{CB14945F-17AD-41F5-9D6C-C172CC6E8375}" type="pres">
      <dgm:prSet presAssocID="{C19FE26B-0FC6-4B6C-AC12-7EC27CBB6082}" presName="imgShp" presStyleLbl="fgImgPlace1" presStyleIdx="3" presStyleCnt="9" custScaleX="217590" custScaleY="225856" custLinFactX="-273551" custLinFactNeighborX="-300000" custLinFactNeighborY="-1"/>
      <dgm:spPr/>
    </dgm:pt>
    <dgm:pt modelId="{D486F470-0C40-4B65-9A0C-F7EFDEA4F109}" type="pres">
      <dgm:prSet presAssocID="{C19FE26B-0FC6-4B6C-AC12-7EC27CBB6082}" presName="txShp" presStyleLbl="node1" presStyleIdx="3" presStyleCnt="9" custScaleX="133980" custScaleY="302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4A26A5-BEDD-4898-99B9-277E9116D138}" type="pres">
      <dgm:prSet presAssocID="{C0CD4BD2-1BDA-4A73-906E-6467D6559411}" presName="spacing" presStyleCnt="0"/>
      <dgm:spPr/>
    </dgm:pt>
    <dgm:pt modelId="{B3B4B2C1-647A-417C-A31A-2945A139EB32}" type="pres">
      <dgm:prSet presAssocID="{EE087E25-293F-4338-A6E9-13D9A679EDE6}" presName="composite" presStyleCnt="0"/>
      <dgm:spPr/>
    </dgm:pt>
    <dgm:pt modelId="{8B47B111-0E77-45D6-B63C-CE4AA1FB681E}" type="pres">
      <dgm:prSet presAssocID="{EE087E25-293F-4338-A6E9-13D9A679EDE6}" presName="imgShp" presStyleLbl="fgImgPlace1" presStyleIdx="4" presStyleCnt="9" custScaleX="217590" custScaleY="225856" custLinFactX="-273551" custLinFactNeighborX="-300000" custLinFactNeighborY="-1"/>
      <dgm:spPr/>
    </dgm:pt>
    <dgm:pt modelId="{1A3A6912-92C8-4600-B919-87E22B3285FB}" type="pres">
      <dgm:prSet presAssocID="{EE087E25-293F-4338-A6E9-13D9A679EDE6}" presName="txShp" presStyleLbl="node1" presStyleIdx="4" presStyleCnt="9" custScaleX="133980" custScaleY="302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A021F2-E405-4E51-AE80-BD86BFD23DF5}" type="pres">
      <dgm:prSet presAssocID="{10DD5FFC-9CA0-4C03-BD8C-B6606B54C55F}" presName="spacing" presStyleCnt="0"/>
      <dgm:spPr/>
    </dgm:pt>
    <dgm:pt modelId="{BAD57705-C73D-494A-A0DC-B918C1B6DB86}" type="pres">
      <dgm:prSet presAssocID="{86326FA8-74F3-43B4-AE11-2D3A3BB74481}" presName="composite" presStyleCnt="0"/>
      <dgm:spPr/>
    </dgm:pt>
    <dgm:pt modelId="{3F024F1C-3F9A-4A94-83A2-85DC5543EEE3}" type="pres">
      <dgm:prSet presAssocID="{86326FA8-74F3-43B4-AE11-2D3A3BB74481}" presName="imgShp" presStyleLbl="fgImgPlace1" presStyleIdx="5" presStyleCnt="9" custScaleX="217590" custScaleY="225856" custLinFactX="-273551" custLinFactNeighborX="-300000" custLinFactNeighborY="-1"/>
      <dgm:spPr/>
    </dgm:pt>
    <dgm:pt modelId="{5555EF27-00DE-40F6-AB9F-BDCE3A0D0383}" type="pres">
      <dgm:prSet presAssocID="{86326FA8-74F3-43B4-AE11-2D3A3BB74481}" presName="txShp" presStyleLbl="node1" presStyleIdx="5" presStyleCnt="9" custScaleX="133980" custScaleY="302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6DD5CC-F302-4277-AC11-16073B3AE402}" type="pres">
      <dgm:prSet presAssocID="{88C3C9FA-8EEC-415B-B4ED-BD61B43FE734}" presName="spacing" presStyleCnt="0"/>
      <dgm:spPr/>
    </dgm:pt>
    <dgm:pt modelId="{FF7EB57D-4B10-475F-AF2C-B11EE85E2A26}" type="pres">
      <dgm:prSet presAssocID="{97536352-F188-4A58-9AC0-5E5C372CC0CF}" presName="composite" presStyleCnt="0"/>
      <dgm:spPr/>
    </dgm:pt>
    <dgm:pt modelId="{95E2A173-877D-4B47-8D45-90773DE0F840}" type="pres">
      <dgm:prSet presAssocID="{97536352-F188-4A58-9AC0-5E5C372CC0CF}" presName="imgShp" presStyleLbl="fgImgPlace1" presStyleIdx="6" presStyleCnt="9" custScaleX="217590" custScaleY="225856" custLinFactX="-273551" custLinFactNeighborX="-300000" custLinFactNeighborY="-1"/>
      <dgm:spPr/>
    </dgm:pt>
    <dgm:pt modelId="{246AD4D3-B4A4-4E66-919E-E2054F4B64BC}" type="pres">
      <dgm:prSet presAssocID="{97536352-F188-4A58-9AC0-5E5C372CC0CF}" presName="txShp" presStyleLbl="node1" presStyleIdx="6" presStyleCnt="9" custScaleX="133980" custScaleY="302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BA88D2-3776-492D-8D85-060BE7C98BDD}" type="pres">
      <dgm:prSet presAssocID="{F1838CA2-A916-4C7D-98A2-BC0F556970A3}" presName="spacing" presStyleCnt="0"/>
      <dgm:spPr/>
    </dgm:pt>
    <dgm:pt modelId="{BF6DF35D-8D18-4A64-8352-944FCF31D1FA}" type="pres">
      <dgm:prSet presAssocID="{6C10BFEB-5D94-4330-A948-03C4AAC0CDE4}" presName="composite" presStyleCnt="0"/>
      <dgm:spPr/>
    </dgm:pt>
    <dgm:pt modelId="{A7E2B61C-EF70-49FE-97E5-A3A112308C2A}" type="pres">
      <dgm:prSet presAssocID="{6C10BFEB-5D94-4330-A948-03C4AAC0CDE4}" presName="imgShp" presStyleLbl="fgImgPlace1" presStyleIdx="7" presStyleCnt="9" custScaleX="217590" custScaleY="225856" custLinFactX="-273551" custLinFactNeighborX="-300000" custLinFactNeighborY="-1"/>
      <dgm:spPr/>
    </dgm:pt>
    <dgm:pt modelId="{2BD597BC-A4CD-4A0A-93A3-5FEE87760D56}" type="pres">
      <dgm:prSet presAssocID="{6C10BFEB-5D94-4330-A948-03C4AAC0CDE4}" presName="txShp" presStyleLbl="node1" presStyleIdx="7" presStyleCnt="9" custScaleX="133980" custScaleY="302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55143-538B-48D4-9573-58F294536ED6}" type="pres">
      <dgm:prSet presAssocID="{3A9FF3FD-16B6-46DE-89C6-E5F294865A66}" presName="spacing" presStyleCnt="0"/>
      <dgm:spPr/>
    </dgm:pt>
    <dgm:pt modelId="{D74E316C-3E12-4256-9985-7100573E9829}" type="pres">
      <dgm:prSet presAssocID="{095B7439-FC72-4BD1-B6FF-E3EFCE436177}" presName="composite" presStyleCnt="0"/>
      <dgm:spPr/>
    </dgm:pt>
    <dgm:pt modelId="{6EBA0A3D-07A7-4E05-91C7-549A3F122DE3}" type="pres">
      <dgm:prSet presAssocID="{095B7439-FC72-4BD1-B6FF-E3EFCE436177}" presName="imgShp" presStyleLbl="fgImgPlace1" presStyleIdx="8" presStyleCnt="9" custScaleX="217590" custScaleY="225856" custLinFactX="-273551" custLinFactNeighborX="-300000" custLinFactNeighborY="-1"/>
      <dgm:spPr/>
    </dgm:pt>
    <dgm:pt modelId="{063E90A7-6E46-49AF-8276-EDC1B5AB227D}" type="pres">
      <dgm:prSet presAssocID="{095B7439-FC72-4BD1-B6FF-E3EFCE436177}" presName="txShp" presStyleLbl="node1" presStyleIdx="8" presStyleCnt="9" custScaleX="133980" custScaleY="302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504111-8AFC-417C-A011-BD783365B77F}" type="presOf" srcId="{96420893-6D42-47D1-A797-140D9E90E706}" destId="{CD817C20-A486-448C-A24B-444507194E51}" srcOrd="0" destOrd="0" presId="urn:microsoft.com/office/officeart/2005/8/layout/vList3"/>
    <dgm:cxn modelId="{31954472-D046-40BC-93DE-0D689CACD488}" srcId="{C57D526E-093C-4EBF-BDBB-10821A74A27B}" destId="{095B7439-FC72-4BD1-B6FF-E3EFCE436177}" srcOrd="8" destOrd="0" parTransId="{B2736A18-EFE2-4515-90F2-0C7223758D8E}" sibTransId="{801D70BC-B981-4FBA-A8A5-F9D760B2F7FF}"/>
    <dgm:cxn modelId="{4018C6D7-CAAF-4C2D-BD2E-1010B2F5CD82}" srcId="{C57D526E-093C-4EBF-BDBB-10821A74A27B}" destId="{97536352-F188-4A58-9AC0-5E5C372CC0CF}" srcOrd="6" destOrd="0" parTransId="{032A3A5F-37E1-43CB-B60C-F27CF7C2D7C7}" sibTransId="{F1838CA2-A916-4C7D-98A2-BC0F556970A3}"/>
    <dgm:cxn modelId="{B7A177CD-F288-4433-B281-6D134C8F9AAE}" srcId="{C57D526E-093C-4EBF-BDBB-10821A74A27B}" destId="{C19FE26B-0FC6-4B6C-AC12-7EC27CBB6082}" srcOrd="3" destOrd="0" parTransId="{7540DA1E-FD79-4817-ACD4-BDE4BA5F2567}" sibTransId="{C0CD4BD2-1BDA-4A73-906E-6467D6559411}"/>
    <dgm:cxn modelId="{093E666C-341D-4973-A686-82432EF1E630}" type="presOf" srcId="{6C10BFEB-5D94-4330-A948-03C4AAC0CDE4}" destId="{2BD597BC-A4CD-4A0A-93A3-5FEE87760D56}" srcOrd="0" destOrd="0" presId="urn:microsoft.com/office/officeart/2005/8/layout/vList3"/>
    <dgm:cxn modelId="{9C46B940-A40B-45F8-AF29-1DB524B6F1DF}" type="presOf" srcId="{C57D526E-093C-4EBF-BDBB-10821A74A27B}" destId="{4D3DCEF5-6350-438F-B95F-3600069BD295}" srcOrd="0" destOrd="0" presId="urn:microsoft.com/office/officeart/2005/8/layout/vList3"/>
    <dgm:cxn modelId="{9D103C08-30B9-4A83-BF58-021FC4CDE16C}" type="presOf" srcId="{C19FE26B-0FC6-4B6C-AC12-7EC27CBB6082}" destId="{D486F470-0C40-4B65-9A0C-F7EFDEA4F109}" srcOrd="0" destOrd="0" presId="urn:microsoft.com/office/officeart/2005/8/layout/vList3"/>
    <dgm:cxn modelId="{179C22B0-2986-4BF5-A660-4D2011A81B34}" srcId="{C57D526E-093C-4EBF-BDBB-10821A74A27B}" destId="{F2980C14-80A3-4C58-868E-A4CB30E60631}" srcOrd="0" destOrd="0" parTransId="{F00619AA-75A2-46C4-8E29-338244145888}" sibTransId="{3B76274B-E5EE-4708-95C0-4008F9DF8029}"/>
    <dgm:cxn modelId="{4D4B71DF-1C8A-4D1E-85A2-791BA4246347}" type="presOf" srcId="{F2980C14-80A3-4C58-868E-A4CB30E60631}" destId="{B0CD3FAB-C267-4C63-863D-1359D4C2625B}" srcOrd="0" destOrd="0" presId="urn:microsoft.com/office/officeart/2005/8/layout/vList3"/>
    <dgm:cxn modelId="{DFE5E746-2B30-4EF1-A7C5-03230551B84E}" srcId="{C57D526E-093C-4EBF-BDBB-10821A74A27B}" destId="{EE087E25-293F-4338-A6E9-13D9A679EDE6}" srcOrd="4" destOrd="0" parTransId="{828F6EC5-CD4E-43E7-A8C9-EC86C5D47739}" sibTransId="{10DD5FFC-9CA0-4C03-BD8C-B6606B54C55F}"/>
    <dgm:cxn modelId="{3356FD12-2EB8-40A2-86EC-A1624C1D04D3}" srcId="{C57D526E-093C-4EBF-BDBB-10821A74A27B}" destId="{6C10BFEB-5D94-4330-A948-03C4AAC0CDE4}" srcOrd="7" destOrd="0" parTransId="{D5B9C95D-52EC-4B1F-9539-60D21F963C63}" sibTransId="{3A9FF3FD-16B6-46DE-89C6-E5F294865A66}"/>
    <dgm:cxn modelId="{EDA9F694-FBEA-40BF-ACBF-BD8CFEABD0AD}" srcId="{C57D526E-093C-4EBF-BDBB-10821A74A27B}" destId="{96420893-6D42-47D1-A797-140D9E90E706}" srcOrd="1" destOrd="0" parTransId="{60960A72-C6B7-4AFD-BAC0-50B5F075CE67}" sibTransId="{EB29243F-727F-4375-82BE-CDF5DCE0A4C8}"/>
    <dgm:cxn modelId="{46E7A77C-C93A-44A1-8D97-CB48AA7BEDAF}" srcId="{C57D526E-093C-4EBF-BDBB-10821A74A27B}" destId="{6F96E294-C6AF-4740-9BDA-FEDDCC3BB689}" srcOrd="2" destOrd="0" parTransId="{14800BDD-55DD-44B7-B8C1-AA8070901455}" sibTransId="{70900B9D-1BDB-467E-8E5E-DB6A2A478F2D}"/>
    <dgm:cxn modelId="{D02C6808-9462-4D23-BE86-827723AAA295}" type="presOf" srcId="{97536352-F188-4A58-9AC0-5E5C372CC0CF}" destId="{246AD4D3-B4A4-4E66-919E-E2054F4B64BC}" srcOrd="0" destOrd="0" presId="urn:microsoft.com/office/officeart/2005/8/layout/vList3"/>
    <dgm:cxn modelId="{233273FD-C4B6-4EBF-A142-EF5FD7D80A6B}" type="presOf" srcId="{EE087E25-293F-4338-A6E9-13D9A679EDE6}" destId="{1A3A6912-92C8-4600-B919-87E22B3285FB}" srcOrd="0" destOrd="0" presId="urn:microsoft.com/office/officeart/2005/8/layout/vList3"/>
    <dgm:cxn modelId="{E2157C5E-18C3-461F-9EDC-F7FA7EEA3760}" type="presOf" srcId="{86326FA8-74F3-43B4-AE11-2D3A3BB74481}" destId="{5555EF27-00DE-40F6-AB9F-BDCE3A0D0383}" srcOrd="0" destOrd="0" presId="urn:microsoft.com/office/officeart/2005/8/layout/vList3"/>
    <dgm:cxn modelId="{C917A890-CE3C-49A7-AA84-324B6254A9FB}" srcId="{C57D526E-093C-4EBF-BDBB-10821A74A27B}" destId="{86326FA8-74F3-43B4-AE11-2D3A3BB74481}" srcOrd="5" destOrd="0" parTransId="{0EEE0CB7-B403-4615-AB64-5DD6D9740313}" sibTransId="{88C3C9FA-8EEC-415B-B4ED-BD61B43FE734}"/>
    <dgm:cxn modelId="{3D959761-38C6-4B99-ABA0-FD05EB536E1B}" type="presOf" srcId="{6F96E294-C6AF-4740-9BDA-FEDDCC3BB689}" destId="{7D164999-7403-4716-9E61-B64A2525BACB}" srcOrd="0" destOrd="0" presId="urn:microsoft.com/office/officeart/2005/8/layout/vList3"/>
    <dgm:cxn modelId="{D8509DDA-6503-45EE-8A0D-1B1F08DB9CC9}" type="presOf" srcId="{095B7439-FC72-4BD1-B6FF-E3EFCE436177}" destId="{063E90A7-6E46-49AF-8276-EDC1B5AB227D}" srcOrd="0" destOrd="0" presId="urn:microsoft.com/office/officeart/2005/8/layout/vList3"/>
    <dgm:cxn modelId="{4884AB2B-1548-4DBC-A82F-03C259CAF435}" type="presParOf" srcId="{4D3DCEF5-6350-438F-B95F-3600069BD295}" destId="{1F8FF5C5-3781-4918-A52C-C18AE452B36F}" srcOrd="0" destOrd="0" presId="urn:microsoft.com/office/officeart/2005/8/layout/vList3"/>
    <dgm:cxn modelId="{3EEE7AF9-50BF-437C-A493-D077BC2091F8}" type="presParOf" srcId="{1F8FF5C5-3781-4918-A52C-C18AE452B36F}" destId="{FF6EC31D-E150-403A-974A-5623991DCC00}" srcOrd="0" destOrd="0" presId="urn:microsoft.com/office/officeart/2005/8/layout/vList3"/>
    <dgm:cxn modelId="{BAF62BF8-123C-43DF-9354-4AECCDA17A37}" type="presParOf" srcId="{1F8FF5C5-3781-4918-A52C-C18AE452B36F}" destId="{B0CD3FAB-C267-4C63-863D-1359D4C2625B}" srcOrd="1" destOrd="0" presId="urn:microsoft.com/office/officeart/2005/8/layout/vList3"/>
    <dgm:cxn modelId="{83E37A5F-20FF-4D9E-A884-E236A042C9E9}" type="presParOf" srcId="{4D3DCEF5-6350-438F-B95F-3600069BD295}" destId="{42A26F6D-746C-4DBE-9853-544DFF387F00}" srcOrd="1" destOrd="0" presId="urn:microsoft.com/office/officeart/2005/8/layout/vList3"/>
    <dgm:cxn modelId="{794B726D-9A7D-47CD-9AFE-5575993CD1D7}" type="presParOf" srcId="{4D3DCEF5-6350-438F-B95F-3600069BD295}" destId="{10F7682D-D81B-4DD5-821F-4BA48ED76A67}" srcOrd="2" destOrd="0" presId="urn:microsoft.com/office/officeart/2005/8/layout/vList3"/>
    <dgm:cxn modelId="{2DD0375F-A261-4668-BE9B-8C1C1165A298}" type="presParOf" srcId="{10F7682D-D81B-4DD5-821F-4BA48ED76A67}" destId="{F4DF54C4-D10E-4AE2-8C85-92DF544BE39C}" srcOrd="0" destOrd="0" presId="urn:microsoft.com/office/officeart/2005/8/layout/vList3"/>
    <dgm:cxn modelId="{6F74879E-4DA9-4975-BAA4-17A51DC30081}" type="presParOf" srcId="{10F7682D-D81B-4DD5-821F-4BA48ED76A67}" destId="{CD817C20-A486-448C-A24B-444507194E51}" srcOrd="1" destOrd="0" presId="urn:microsoft.com/office/officeart/2005/8/layout/vList3"/>
    <dgm:cxn modelId="{346D9D25-8F3A-4978-A317-637E52FA21E4}" type="presParOf" srcId="{4D3DCEF5-6350-438F-B95F-3600069BD295}" destId="{63585B42-436C-48F1-80E3-93A3577E9BD3}" srcOrd="3" destOrd="0" presId="urn:microsoft.com/office/officeart/2005/8/layout/vList3"/>
    <dgm:cxn modelId="{5BECD3F2-E868-4F6F-B3F8-ED05A925C794}" type="presParOf" srcId="{4D3DCEF5-6350-438F-B95F-3600069BD295}" destId="{4567A2B5-17EF-40F1-A2D9-7C66CAC38B6B}" srcOrd="4" destOrd="0" presId="urn:microsoft.com/office/officeart/2005/8/layout/vList3"/>
    <dgm:cxn modelId="{7C92EDD0-E615-41C5-8CF2-2E25AC93D7E6}" type="presParOf" srcId="{4567A2B5-17EF-40F1-A2D9-7C66CAC38B6B}" destId="{2BF5397F-F534-48B1-BCE7-90B3CFF5A68B}" srcOrd="0" destOrd="0" presId="urn:microsoft.com/office/officeart/2005/8/layout/vList3"/>
    <dgm:cxn modelId="{9E3C05D7-6C8A-42C5-829B-FDA28085872B}" type="presParOf" srcId="{4567A2B5-17EF-40F1-A2D9-7C66CAC38B6B}" destId="{7D164999-7403-4716-9E61-B64A2525BACB}" srcOrd="1" destOrd="0" presId="urn:microsoft.com/office/officeart/2005/8/layout/vList3"/>
    <dgm:cxn modelId="{C482FFB6-CB30-4ABE-9DB8-DAB4819254C5}" type="presParOf" srcId="{4D3DCEF5-6350-438F-B95F-3600069BD295}" destId="{1FB6CFC4-0937-4B17-994C-217C7C203240}" srcOrd="5" destOrd="0" presId="urn:microsoft.com/office/officeart/2005/8/layout/vList3"/>
    <dgm:cxn modelId="{BAB6585A-C35A-453A-85DC-182C82E728BE}" type="presParOf" srcId="{4D3DCEF5-6350-438F-B95F-3600069BD295}" destId="{55609B97-BAB9-4A78-9EA2-64F7009F9E88}" srcOrd="6" destOrd="0" presId="urn:microsoft.com/office/officeart/2005/8/layout/vList3"/>
    <dgm:cxn modelId="{DB00B709-C179-4050-839D-E1D44D4152C0}" type="presParOf" srcId="{55609B97-BAB9-4A78-9EA2-64F7009F9E88}" destId="{CB14945F-17AD-41F5-9D6C-C172CC6E8375}" srcOrd="0" destOrd="0" presId="urn:microsoft.com/office/officeart/2005/8/layout/vList3"/>
    <dgm:cxn modelId="{2E9A2CCD-DBAF-46AF-9C03-10A87CD92EF1}" type="presParOf" srcId="{55609B97-BAB9-4A78-9EA2-64F7009F9E88}" destId="{D486F470-0C40-4B65-9A0C-F7EFDEA4F109}" srcOrd="1" destOrd="0" presId="urn:microsoft.com/office/officeart/2005/8/layout/vList3"/>
    <dgm:cxn modelId="{64702693-185B-49E4-9726-937305C76EB9}" type="presParOf" srcId="{4D3DCEF5-6350-438F-B95F-3600069BD295}" destId="{824A26A5-BEDD-4898-99B9-277E9116D138}" srcOrd="7" destOrd="0" presId="urn:microsoft.com/office/officeart/2005/8/layout/vList3"/>
    <dgm:cxn modelId="{DD478BF2-8EE1-460A-B436-243A9D461C3E}" type="presParOf" srcId="{4D3DCEF5-6350-438F-B95F-3600069BD295}" destId="{B3B4B2C1-647A-417C-A31A-2945A139EB32}" srcOrd="8" destOrd="0" presId="urn:microsoft.com/office/officeart/2005/8/layout/vList3"/>
    <dgm:cxn modelId="{2C7DC812-833A-4253-9871-192611ACCA07}" type="presParOf" srcId="{B3B4B2C1-647A-417C-A31A-2945A139EB32}" destId="{8B47B111-0E77-45D6-B63C-CE4AA1FB681E}" srcOrd="0" destOrd="0" presId="urn:microsoft.com/office/officeart/2005/8/layout/vList3"/>
    <dgm:cxn modelId="{89C1C18B-B306-4EDC-A4F0-136C74B6FA65}" type="presParOf" srcId="{B3B4B2C1-647A-417C-A31A-2945A139EB32}" destId="{1A3A6912-92C8-4600-B919-87E22B3285FB}" srcOrd="1" destOrd="0" presId="urn:microsoft.com/office/officeart/2005/8/layout/vList3"/>
    <dgm:cxn modelId="{1CBD400E-6067-40E7-BE57-86E7A66CE4BB}" type="presParOf" srcId="{4D3DCEF5-6350-438F-B95F-3600069BD295}" destId="{1EA021F2-E405-4E51-AE80-BD86BFD23DF5}" srcOrd="9" destOrd="0" presId="urn:microsoft.com/office/officeart/2005/8/layout/vList3"/>
    <dgm:cxn modelId="{B341F7B7-28E3-4088-A681-6BAAB71224BF}" type="presParOf" srcId="{4D3DCEF5-6350-438F-B95F-3600069BD295}" destId="{BAD57705-C73D-494A-A0DC-B918C1B6DB86}" srcOrd="10" destOrd="0" presId="urn:microsoft.com/office/officeart/2005/8/layout/vList3"/>
    <dgm:cxn modelId="{9D4B48AB-B11F-452F-A102-92CD4579D5A3}" type="presParOf" srcId="{BAD57705-C73D-494A-A0DC-B918C1B6DB86}" destId="{3F024F1C-3F9A-4A94-83A2-85DC5543EEE3}" srcOrd="0" destOrd="0" presId="urn:microsoft.com/office/officeart/2005/8/layout/vList3"/>
    <dgm:cxn modelId="{0CF3B144-55C0-49F3-91AE-960E74441D88}" type="presParOf" srcId="{BAD57705-C73D-494A-A0DC-B918C1B6DB86}" destId="{5555EF27-00DE-40F6-AB9F-BDCE3A0D0383}" srcOrd="1" destOrd="0" presId="urn:microsoft.com/office/officeart/2005/8/layout/vList3"/>
    <dgm:cxn modelId="{BB703E4F-84AB-43E1-BD49-77EDCBB9D8F1}" type="presParOf" srcId="{4D3DCEF5-6350-438F-B95F-3600069BD295}" destId="{186DD5CC-F302-4277-AC11-16073B3AE402}" srcOrd="11" destOrd="0" presId="urn:microsoft.com/office/officeart/2005/8/layout/vList3"/>
    <dgm:cxn modelId="{1DE9D3A1-C304-4A9F-8970-0372EB7D5DEB}" type="presParOf" srcId="{4D3DCEF5-6350-438F-B95F-3600069BD295}" destId="{FF7EB57D-4B10-475F-AF2C-B11EE85E2A26}" srcOrd="12" destOrd="0" presId="urn:microsoft.com/office/officeart/2005/8/layout/vList3"/>
    <dgm:cxn modelId="{1B30A1F4-9AA4-42AD-AA0A-5B90865C4024}" type="presParOf" srcId="{FF7EB57D-4B10-475F-AF2C-B11EE85E2A26}" destId="{95E2A173-877D-4B47-8D45-90773DE0F840}" srcOrd="0" destOrd="0" presId="urn:microsoft.com/office/officeart/2005/8/layout/vList3"/>
    <dgm:cxn modelId="{9617B2FA-7480-4DDD-B2C9-6693FAD375E5}" type="presParOf" srcId="{FF7EB57D-4B10-475F-AF2C-B11EE85E2A26}" destId="{246AD4D3-B4A4-4E66-919E-E2054F4B64BC}" srcOrd="1" destOrd="0" presId="urn:microsoft.com/office/officeart/2005/8/layout/vList3"/>
    <dgm:cxn modelId="{180B377B-606F-4DDC-A38A-CC58C73A6C56}" type="presParOf" srcId="{4D3DCEF5-6350-438F-B95F-3600069BD295}" destId="{8FBA88D2-3776-492D-8D85-060BE7C98BDD}" srcOrd="13" destOrd="0" presId="urn:microsoft.com/office/officeart/2005/8/layout/vList3"/>
    <dgm:cxn modelId="{FF5B0CB0-26EA-4ABA-99A5-396CC271188A}" type="presParOf" srcId="{4D3DCEF5-6350-438F-B95F-3600069BD295}" destId="{BF6DF35D-8D18-4A64-8352-944FCF31D1FA}" srcOrd="14" destOrd="0" presId="urn:microsoft.com/office/officeart/2005/8/layout/vList3"/>
    <dgm:cxn modelId="{216A003B-AD37-4AD7-9495-5438FFF54950}" type="presParOf" srcId="{BF6DF35D-8D18-4A64-8352-944FCF31D1FA}" destId="{A7E2B61C-EF70-49FE-97E5-A3A112308C2A}" srcOrd="0" destOrd="0" presId="urn:microsoft.com/office/officeart/2005/8/layout/vList3"/>
    <dgm:cxn modelId="{3F04F209-595A-4D48-BCEA-BC4469920888}" type="presParOf" srcId="{BF6DF35D-8D18-4A64-8352-944FCF31D1FA}" destId="{2BD597BC-A4CD-4A0A-93A3-5FEE87760D56}" srcOrd="1" destOrd="0" presId="urn:microsoft.com/office/officeart/2005/8/layout/vList3"/>
    <dgm:cxn modelId="{2BCDB039-1CB5-48B9-891D-7F088BD7FC04}" type="presParOf" srcId="{4D3DCEF5-6350-438F-B95F-3600069BD295}" destId="{87255143-538B-48D4-9573-58F294536ED6}" srcOrd="15" destOrd="0" presId="urn:microsoft.com/office/officeart/2005/8/layout/vList3"/>
    <dgm:cxn modelId="{D56EEBA5-65D1-4BEB-A275-73C150315DD3}" type="presParOf" srcId="{4D3DCEF5-6350-438F-B95F-3600069BD295}" destId="{D74E316C-3E12-4256-9985-7100573E9829}" srcOrd="16" destOrd="0" presId="urn:microsoft.com/office/officeart/2005/8/layout/vList3"/>
    <dgm:cxn modelId="{C2C3AA7D-01F5-4304-AB6E-5B7AABADF349}" type="presParOf" srcId="{D74E316C-3E12-4256-9985-7100573E9829}" destId="{6EBA0A3D-07A7-4E05-91C7-549A3F122DE3}" srcOrd="0" destOrd="0" presId="urn:microsoft.com/office/officeart/2005/8/layout/vList3"/>
    <dgm:cxn modelId="{2FE4F7E3-D94B-4CD7-A8CD-9D69898B6775}" type="presParOf" srcId="{D74E316C-3E12-4256-9985-7100573E9829}" destId="{063E90A7-6E46-49AF-8276-EDC1B5AB22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D3FAB-C267-4C63-863D-1359D4C2625B}">
      <dsp:nvSpPr>
        <dsp:cNvPr id="0" name=""/>
        <dsp:cNvSpPr/>
      </dsp:nvSpPr>
      <dsp:spPr>
        <a:xfrm rot="10800000">
          <a:off x="492363" y="170"/>
          <a:ext cx="8046731" cy="604219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10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объекты благоустройства (парки, места массового отдыха и т.д.)</a:t>
          </a:r>
          <a:endParaRPr lang="ru-RU" sz="2000" b="1" kern="1200" dirty="0"/>
        </a:p>
      </dsp:txBody>
      <dsp:txXfrm rot="10800000">
        <a:off x="643418" y="170"/>
        <a:ext cx="7895676" cy="604219"/>
      </dsp:txXfrm>
    </dsp:sp>
    <dsp:sp modelId="{FF6EC31D-E150-403A-974A-5623991DCC00}">
      <dsp:nvSpPr>
        <dsp:cNvPr id="0" name=""/>
        <dsp:cNvSpPr/>
      </dsp:nvSpPr>
      <dsp:spPr>
        <a:xfrm>
          <a:off x="149396" y="76640"/>
          <a:ext cx="434759" cy="45127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817C20-A486-448C-A24B-444507194E51}">
      <dsp:nvSpPr>
        <dsp:cNvPr id="0" name=""/>
        <dsp:cNvSpPr/>
      </dsp:nvSpPr>
      <dsp:spPr>
        <a:xfrm rot="10800000">
          <a:off x="492363" y="664033"/>
          <a:ext cx="8046731" cy="604219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10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объекты культуры и объекты, используемые для проведения общественных и культурно-массовых мероприятий</a:t>
          </a:r>
          <a:endParaRPr lang="ru-RU" sz="2000" b="1" kern="1200" dirty="0">
            <a:solidFill>
              <a:schemeClr val="tx1"/>
            </a:solidFill>
          </a:endParaRPr>
        </a:p>
      </dsp:txBody>
      <dsp:txXfrm rot="10800000">
        <a:off x="643418" y="664033"/>
        <a:ext cx="7895676" cy="604219"/>
      </dsp:txXfrm>
    </dsp:sp>
    <dsp:sp modelId="{F4DF54C4-D10E-4AE2-8C85-92DF544BE39C}">
      <dsp:nvSpPr>
        <dsp:cNvPr id="0" name=""/>
        <dsp:cNvSpPr/>
      </dsp:nvSpPr>
      <dsp:spPr>
        <a:xfrm>
          <a:off x="149396" y="740503"/>
          <a:ext cx="434759" cy="45127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164999-7403-4716-9E61-B64A2525BACB}">
      <dsp:nvSpPr>
        <dsp:cNvPr id="0" name=""/>
        <dsp:cNvSpPr/>
      </dsp:nvSpPr>
      <dsp:spPr>
        <a:xfrm rot="10800000">
          <a:off x="492363" y="1327896"/>
          <a:ext cx="8046731" cy="604219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10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объекты водоснабжения и водоотведения</a:t>
          </a:r>
          <a:endParaRPr lang="ru-RU" sz="2000" b="1" kern="1200" dirty="0">
            <a:solidFill>
              <a:schemeClr val="tx1"/>
            </a:solidFill>
          </a:endParaRPr>
        </a:p>
      </dsp:txBody>
      <dsp:txXfrm rot="10800000">
        <a:off x="643418" y="1327896"/>
        <a:ext cx="7895676" cy="604219"/>
      </dsp:txXfrm>
    </dsp:sp>
    <dsp:sp modelId="{2BF5397F-F534-48B1-BCE7-90B3CFF5A68B}">
      <dsp:nvSpPr>
        <dsp:cNvPr id="0" name=""/>
        <dsp:cNvSpPr/>
      </dsp:nvSpPr>
      <dsp:spPr>
        <a:xfrm>
          <a:off x="149396" y="1404366"/>
          <a:ext cx="434759" cy="45127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86F470-0C40-4B65-9A0C-F7EFDEA4F109}">
      <dsp:nvSpPr>
        <dsp:cNvPr id="0" name=""/>
        <dsp:cNvSpPr/>
      </dsp:nvSpPr>
      <dsp:spPr>
        <a:xfrm rot="10800000">
          <a:off x="492363" y="1991759"/>
          <a:ext cx="8046731" cy="604219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10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объекты уличного освещения</a:t>
          </a:r>
          <a:endParaRPr lang="ru-RU" sz="2000" b="1" kern="1200" dirty="0">
            <a:solidFill>
              <a:schemeClr val="tx1"/>
            </a:solidFill>
          </a:endParaRPr>
        </a:p>
      </dsp:txBody>
      <dsp:txXfrm rot="10800000">
        <a:off x="643418" y="1991759"/>
        <a:ext cx="7895676" cy="604219"/>
      </dsp:txXfrm>
    </dsp:sp>
    <dsp:sp modelId="{CB14945F-17AD-41F5-9D6C-C172CC6E8375}">
      <dsp:nvSpPr>
        <dsp:cNvPr id="0" name=""/>
        <dsp:cNvSpPr/>
      </dsp:nvSpPr>
      <dsp:spPr>
        <a:xfrm>
          <a:off x="149396" y="2068229"/>
          <a:ext cx="434759" cy="45127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3A6912-92C8-4600-B919-87E22B3285FB}">
      <dsp:nvSpPr>
        <dsp:cNvPr id="0" name=""/>
        <dsp:cNvSpPr/>
      </dsp:nvSpPr>
      <dsp:spPr>
        <a:xfrm rot="10800000">
          <a:off x="492363" y="2655622"/>
          <a:ext cx="8046731" cy="604219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10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автомобильные дороги и сооружения на них</a:t>
          </a:r>
          <a:endParaRPr lang="ru-RU" sz="2000" b="1" kern="1200" dirty="0"/>
        </a:p>
      </dsp:txBody>
      <dsp:txXfrm rot="10800000">
        <a:off x="643418" y="2655622"/>
        <a:ext cx="7895676" cy="604219"/>
      </dsp:txXfrm>
    </dsp:sp>
    <dsp:sp modelId="{8B47B111-0E77-45D6-B63C-CE4AA1FB681E}">
      <dsp:nvSpPr>
        <dsp:cNvPr id="0" name=""/>
        <dsp:cNvSpPr/>
      </dsp:nvSpPr>
      <dsp:spPr>
        <a:xfrm>
          <a:off x="149396" y="2732092"/>
          <a:ext cx="434759" cy="45127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5EF27-00DE-40F6-AB9F-BDCE3A0D0383}">
      <dsp:nvSpPr>
        <dsp:cNvPr id="0" name=""/>
        <dsp:cNvSpPr/>
      </dsp:nvSpPr>
      <dsp:spPr>
        <a:xfrm rot="10800000">
          <a:off x="492363" y="3319485"/>
          <a:ext cx="8046731" cy="604219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10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детские и спортивные объекты</a:t>
          </a:r>
          <a:endParaRPr lang="ru-RU" sz="2000" b="1" kern="1200" dirty="0">
            <a:solidFill>
              <a:schemeClr val="tx1"/>
            </a:solidFill>
          </a:endParaRPr>
        </a:p>
      </dsp:txBody>
      <dsp:txXfrm rot="10800000">
        <a:off x="643418" y="3319485"/>
        <a:ext cx="7895676" cy="604219"/>
      </dsp:txXfrm>
    </dsp:sp>
    <dsp:sp modelId="{3F024F1C-3F9A-4A94-83A2-85DC5543EEE3}">
      <dsp:nvSpPr>
        <dsp:cNvPr id="0" name=""/>
        <dsp:cNvSpPr/>
      </dsp:nvSpPr>
      <dsp:spPr>
        <a:xfrm>
          <a:off x="149396" y="3395955"/>
          <a:ext cx="434759" cy="45127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6AD4D3-B4A4-4E66-919E-E2054F4B64BC}">
      <dsp:nvSpPr>
        <dsp:cNvPr id="0" name=""/>
        <dsp:cNvSpPr/>
      </dsp:nvSpPr>
      <dsp:spPr>
        <a:xfrm rot="10800000">
          <a:off x="492363" y="3983349"/>
          <a:ext cx="8046731" cy="604219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10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места захоронения</a:t>
          </a:r>
          <a:endParaRPr lang="ru-RU" sz="2000" b="1" kern="1200" dirty="0"/>
        </a:p>
      </dsp:txBody>
      <dsp:txXfrm rot="10800000">
        <a:off x="643418" y="3983349"/>
        <a:ext cx="7895676" cy="604219"/>
      </dsp:txXfrm>
    </dsp:sp>
    <dsp:sp modelId="{95E2A173-877D-4B47-8D45-90773DE0F840}">
      <dsp:nvSpPr>
        <dsp:cNvPr id="0" name=""/>
        <dsp:cNvSpPr/>
      </dsp:nvSpPr>
      <dsp:spPr>
        <a:xfrm>
          <a:off x="149396" y="4059819"/>
          <a:ext cx="434759" cy="45127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D597BC-A4CD-4A0A-93A3-5FEE87760D56}">
      <dsp:nvSpPr>
        <dsp:cNvPr id="0" name=""/>
        <dsp:cNvSpPr/>
      </dsp:nvSpPr>
      <dsp:spPr>
        <a:xfrm rot="10800000">
          <a:off x="492363" y="4647212"/>
          <a:ext cx="8046731" cy="604219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10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объекты для обеспечения первичных мер пожарной безопасности</a:t>
          </a:r>
          <a:endParaRPr lang="ru-RU" sz="2000" b="1" kern="1200" dirty="0"/>
        </a:p>
      </dsp:txBody>
      <dsp:txXfrm rot="10800000">
        <a:off x="643418" y="4647212"/>
        <a:ext cx="7895676" cy="604219"/>
      </dsp:txXfrm>
    </dsp:sp>
    <dsp:sp modelId="{A7E2B61C-EF70-49FE-97E5-A3A112308C2A}">
      <dsp:nvSpPr>
        <dsp:cNvPr id="0" name=""/>
        <dsp:cNvSpPr/>
      </dsp:nvSpPr>
      <dsp:spPr>
        <a:xfrm>
          <a:off x="149396" y="4723682"/>
          <a:ext cx="434759" cy="45127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3E90A7-6E46-49AF-8276-EDC1B5AB227D}">
      <dsp:nvSpPr>
        <dsp:cNvPr id="0" name=""/>
        <dsp:cNvSpPr/>
      </dsp:nvSpPr>
      <dsp:spPr>
        <a:xfrm rot="10800000">
          <a:off x="492363" y="5311075"/>
          <a:ext cx="8046731" cy="604219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10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объекты бытового обслуживания</a:t>
          </a:r>
          <a:endParaRPr lang="ru-RU" sz="2000" b="1" kern="1200" dirty="0"/>
        </a:p>
      </dsp:txBody>
      <dsp:txXfrm rot="10800000">
        <a:off x="643418" y="5311075"/>
        <a:ext cx="7895676" cy="604219"/>
      </dsp:txXfrm>
    </dsp:sp>
    <dsp:sp modelId="{6EBA0A3D-07A7-4E05-91C7-549A3F122DE3}">
      <dsp:nvSpPr>
        <dsp:cNvPr id="0" name=""/>
        <dsp:cNvSpPr/>
      </dsp:nvSpPr>
      <dsp:spPr>
        <a:xfrm>
          <a:off x="149396" y="5387545"/>
          <a:ext cx="434759" cy="45127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59" tIns="46731" rIns="93459" bIns="46731" numCol="1" anchor="t" anchorCtr="0" compatLnSpc="1">
            <a:prstTxWarp prst="textNoShape">
              <a:avLst/>
            </a:prstTxWarp>
          </a:bodyPr>
          <a:lstStyle>
            <a:lvl1pPr algn="l" defTabSz="923907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039" y="0"/>
            <a:ext cx="294798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59" tIns="46731" rIns="93459" bIns="46731" numCol="1" anchor="t" anchorCtr="0" compatLnSpc="1">
            <a:prstTxWarp prst="textNoShape">
              <a:avLst/>
            </a:prstTxWarp>
          </a:bodyPr>
          <a:lstStyle>
            <a:lvl1pPr algn="r" defTabSz="923907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865"/>
            <a:ext cx="2947988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59" tIns="46731" rIns="93459" bIns="46731" numCol="1" anchor="b" anchorCtr="0" compatLnSpc="1">
            <a:prstTxWarp prst="textNoShape">
              <a:avLst/>
            </a:prstTxWarp>
          </a:bodyPr>
          <a:lstStyle>
            <a:lvl1pPr algn="l" defTabSz="923907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039" y="9440865"/>
            <a:ext cx="2947987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59" tIns="46731" rIns="93459" bIns="46731" numCol="1" anchor="b" anchorCtr="0" compatLnSpc="1">
            <a:prstTxWarp prst="textNoShape">
              <a:avLst/>
            </a:prstTxWarp>
          </a:bodyPr>
          <a:lstStyle>
            <a:lvl1pPr algn="r" defTabSz="923907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335241-0833-4ABB-9CDF-292D61310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903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59" tIns="46731" rIns="93459" bIns="46731" numCol="1" anchor="t" anchorCtr="0" compatLnSpc="1">
            <a:prstTxWarp prst="textNoShape">
              <a:avLst/>
            </a:prstTxWarp>
          </a:bodyPr>
          <a:lstStyle>
            <a:lvl1pPr algn="l" defTabSz="923907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9" y="0"/>
            <a:ext cx="294798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59" tIns="46731" rIns="93459" bIns="46731" numCol="1" anchor="t" anchorCtr="0" compatLnSpc="1">
            <a:prstTxWarp prst="textNoShape">
              <a:avLst/>
            </a:prstTxWarp>
          </a:bodyPr>
          <a:lstStyle>
            <a:lvl1pPr algn="r" defTabSz="923907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7713"/>
            <a:ext cx="4967288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2813"/>
            <a:ext cx="5443538" cy="44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59" tIns="46731" rIns="93459" bIns="467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5"/>
            <a:ext cx="2947988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59" tIns="46731" rIns="93459" bIns="46731" numCol="1" anchor="b" anchorCtr="0" compatLnSpc="1">
            <a:prstTxWarp prst="textNoShape">
              <a:avLst/>
            </a:prstTxWarp>
          </a:bodyPr>
          <a:lstStyle>
            <a:lvl1pPr algn="l" defTabSz="923907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9" y="9440865"/>
            <a:ext cx="2947987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459" tIns="46731" rIns="93459" bIns="46731" numCol="1" anchor="b" anchorCtr="0" compatLnSpc="1">
            <a:prstTxWarp prst="textNoShape">
              <a:avLst/>
            </a:prstTxWarp>
          </a:bodyPr>
          <a:lstStyle>
            <a:lvl1pPr algn="r" defTabSz="923907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FA2F8A3-2B38-4BB1-B6C3-0F04F209C7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663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34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34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34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34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34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 txBox="1">
            <a:spLocks noGrp="1" noChangeArrowheads="1"/>
          </p:cNvSpPr>
          <p:nvPr/>
        </p:nvSpPr>
        <p:spPr bwMode="auto">
          <a:xfrm>
            <a:off x="3856039" y="9440865"/>
            <a:ext cx="2947987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02" tIns="46551" rIns="93102" bIns="46551" anchor="b"/>
          <a:lstStyle>
            <a:lvl1pPr defTabSz="922338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2338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2338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2338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2338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defTabSz="9223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0F1EA704-0F9B-476A-BE5D-2F2722D685D5}" type="slidenum">
              <a:rPr lang="ru-RU" sz="1200"/>
              <a:pPr algn="r" eaLnBrk="1" hangingPunct="1"/>
              <a:t>1</a:t>
            </a:fld>
            <a:endParaRPr lang="ru-RU" sz="12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8875" cy="372745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721226"/>
            <a:ext cx="5446713" cy="4471988"/>
          </a:xfrm>
          <a:noFill/>
        </p:spPr>
        <p:txBody>
          <a:bodyPr lIns="93102" tIns="46551" rIns="93102" bIns="46551"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467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78400" cy="3735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23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Материалы дать таблицы с собой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A2F8A3-2B38-4BB1-B6C3-0F04F209C7EB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659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725" y="1143000"/>
            <a:ext cx="8229600" cy="5021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76250" y="64039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849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BDABF-93CA-422F-A7B4-8153C9EF60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19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90525" y="63754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5" name="Picture 15" descr="22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22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logo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1588"/>
            <a:ext cx="6492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57300" y="104775"/>
            <a:ext cx="7429500" cy="4857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407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047750"/>
            <a:ext cx="82296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7625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84734A-B10D-4B39-92BB-9CE2282FEE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0" y="0"/>
            <a:ext cx="9144000" cy="858838"/>
            <a:chOff x="0" y="0"/>
            <a:chExt cx="9144000" cy="858838"/>
          </a:xfrm>
        </p:grpSpPr>
        <p:pic>
          <p:nvPicPr>
            <p:cNvPr id="7" name="Picture 15" descr="222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85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5" descr="222"/>
            <p:cNvPicPr>
              <a:picLocks noChangeAspect="1" noChangeArrowheads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00200" cy="85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3" descr="logo.jp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25" y="1588"/>
              <a:ext cx="649288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257300" y="104775"/>
            <a:ext cx="74295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4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500" b="1" kern="1200">
          <a:solidFill>
            <a:schemeClr val="bg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9"/>
          <p:cNvGrpSpPr>
            <a:grpSpLocks/>
          </p:cNvGrpSpPr>
          <p:nvPr/>
        </p:nvGrpSpPr>
        <p:grpSpPr bwMode="auto">
          <a:xfrm>
            <a:off x="0" y="0"/>
            <a:ext cx="9144000" cy="1493838"/>
            <a:chOff x="0" y="0"/>
            <a:chExt cx="9144000" cy="1493838"/>
          </a:xfrm>
        </p:grpSpPr>
        <p:pic>
          <p:nvPicPr>
            <p:cNvPr id="2056" name="Picture 15" descr="2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49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15" descr="22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00200" cy="149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1" name="Прямоугольник 12"/>
          <p:cNvSpPr>
            <a:spLocks noChangeArrowheads="1"/>
          </p:cNvSpPr>
          <p:nvPr/>
        </p:nvSpPr>
        <p:spPr bwMode="auto">
          <a:xfrm>
            <a:off x="1508125" y="344488"/>
            <a:ext cx="7439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9F9F9"/>
                </a:solidFill>
                <a:latin typeface="Times New Roman" pitchFamily="18" charset="0"/>
                <a:cs typeface="Times New Roman" pitchFamily="18" charset="0"/>
              </a:rPr>
              <a:t>Министерство финансов Тверской области</a:t>
            </a:r>
            <a:endParaRPr lang="ru-RU" sz="2800">
              <a:solidFill>
                <a:srgbClr val="F9F9F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13" descr="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0"/>
            <a:ext cx="113665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3"/>
          <p:cNvSpPr>
            <a:spLocks noChangeArrowheads="1"/>
          </p:cNvSpPr>
          <p:nvPr/>
        </p:nvSpPr>
        <p:spPr bwMode="auto">
          <a:xfrm>
            <a:off x="403987" y="6380488"/>
            <a:ext cx="8359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8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Тверь, 12 октября 2017 года</a:t>
            </a:r>
            <a:endParaRPr lang="ru-RU" sz="1800" dirty="0">
              <a:solidFill>
                <a:srgbClr val="CC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3987" y="2204086"/>
            <a:ext cx="81851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Программа поддержки 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местных инициатив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3988" y="4065289"/>
            <a:ext cx="81851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2018 год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6289" y="78830"/>
            <a:ext cx="7898524" cy="485775"/>
          </a:xfrm>
        </p:spPr>
        <p:txBody>
          <a:bodyPr/>
          <a:lstStyle/>
          <a:p>
            <a:r>
              <a:rPr lang="ru-RU" dirty="0"/>
              <a:t>Примеры проектов ППМИ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8539" y="978885"/>
            <a:ext cx="8314569" cy="5734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Детские площадки</a:t>
            </a:r>
            <a:endParaRPr lang="ru-RU" sz="2400" b="1" dirty="0">
              <a:solidFill>
                <a:prstClr val="black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539" y="1552334"/>
            <a:ext cx="7858538" cy="6927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Обустройство </a:t>
            </a:r>
            <a:r>
              <a:rPr lang="ru-RU" sz="1800" b="1" dirty="0">
                <a:solidFill>
                  <a:schemeClr val="tx1"/>
                </a:solidFill>
                <a:latin typeface="Georgia" panose="02040502050405020303" pitchFamily="18" charset="0"/>
              </a:rPr>
              <a:t>детской площадки </a:t>
            </a:r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с. Лесное Лесного района</a:t>
            </a:r>
            <a:endParaRPr lang="ru-RU" sz="1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564580"/>
              </p:ext>
            </p:extLst>
          </p:nvPr>
        </p:nvGraphicFramePr>
        <p:xfrm>
          <a:off x="244969" y="2245115"/>
          <a:ext cx="405555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6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Стоимость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400,0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В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ru-RU" baseline="0" dirty="0" err="1" smtClean="0">
                          <a:solidFill>
                            <a:sysClr val="windowText" lastClr="000000"/>
                          </a:solidFill>
                        </a:rPr>
                        <a:t>т.ч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. вклад жителей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36,6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0" y="3796434"/>
            <a:ext cx="3900055" cy="292504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39434" y="6135632"/>
            <a:ext cx="1056290" cy="4414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26" y="3119293"/>
            <a:ext cx="4802909" cy="360218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898523" y="6135632"/>
            <a:ext cx="1056290" cy="4414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1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094" y="2953657"/>
            <a:ext cx="4732036" cy="340269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6289" y="78830"/>
            <a:ext cx="7898524" cy="485775"/>
          </a:xfrm>
        </p:spPr>
        <p:txBody>
          <a:bodyPr/>
          <a:lstStyle/>
          <a:p>
            <a:r>
              <a:rPr lang="ru-RU" dirty="0"/>
              <a:t>Примеры проектов ППМИ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8539" y="978885"/>
            <a:ext cx="8314569" cy="5734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Благоустройство территории</a:t>
            </a:r>
            <a:endParaRPr lang="ru-RU" sz="2400" b="1" dirty="0">
              <a:solidFill>
                <a:prstClr val="black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539" y="1549604"/>
            <a:ext cx="7818782" cy="584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Благоустройство </a:t>
            </a:r>
            <a:r>
              <a:rPr lang="ru-RU" sz="1800" b="1" dirty="0">
                <a:solidFill>
                  <a:schemeClr val="tx1"/>
                </a:solidFill>
                <a:latin typeface="Georgia" panose="02040502050405020303" pitchFamily="18" charset="0"/>
              </a:rPr>
              <a:t>городского парка п. </a:t>
            </a:r>
            <a:r>
              <a:rPr lang="ru-RU" sz="18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Максатиха</a:t>
            </a:r>
            <a:endParaRPr lang="ru-RU" sz="1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3" y="3241040"/>
            <a:ext cx="3697356" cy="349091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924045" y="6202942"/>
            <a:ext cx="1056290" cy="4414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529176" y="5694197"/>
            <a:ext cx="1056290" cy="4414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238539" y="2133641"/>
          <a:ext cx="405555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6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Стоимость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1870,5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В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ru-RU" baseline="0" dirty="0" err="1" smtClean="0">
                          <a:solidFill>
                            <a:sysClr val="windowText" lastClr="000000"/>
                          </a:solidFill>
                        </a:rPr>
                        <a:t>т.ч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. вклад жителей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221,3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479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6289" y="78830"/>
            <a:ext cx="7898524" cy="485775"/>
          </a:xfrm>
        </p:spPr>
        <p:txBody>
          <a:bodyPr/>
          <a:lstStyle/>
          <a:p>
            <a:r>
              <a:rPr lang="ru-RU" dirty="0"/>
              <a:t>Примеры проектов ППМИ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8539" y="978885"/>
            <a:ext cx="8314569" cy="5734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Спортивные объекты</a:t>
            </a:r>
            <a:endParaRPr lang="ru-RU" sz="2400" b="1" dirty="0">
              <a:solidFill>
                <a:prstClr val="black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539" y="1549604"/>
            <a:ext cx="7818782" cy="584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Обустройство хоккейной коробки в д. </a:t>
            </a:r>
            <a:r>
              <a:rPr lang="ru-RU" sz="18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Ладьино</a:t>
            </a:r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Торжокского</a:t>
            </a:r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района</a:t>
            </a:r>
            <a:endParaRPr lang="ru-RU" sz="1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321122"/>
              </p:ext>
            </p:extLst>
          </p:nvPr>
        </p:nvGraphicFramePr>
        <p:xfrm>
          <a:off x="238539" y="2133641"/>
          <a:ext cx="405555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6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Стоимость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1 535,9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В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ru-RU" baseline="0" dirty="0" err="1" smtClean="0">
                          <a:solidFill>
                            <a:sysClr val="windowText" lastClr="000000"/>
                          </a:solidFill>
                        </a:rPr>
                        <a:t>т.ч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. вклад жителей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210,2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3548784"/>
            <a:ext cx="4230255" cy="31726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95" y="3320185"/>
            <a:ext cx="4535054" cy="340129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144287" y="6205315"/>
            <a:ext cx="1056290" cy="4414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912378" y="6205314"/>
            <a:ext cx="1056290" cy="4414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7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6289" y="78830"/>
            <a:ext cx="7898524" cy="485775"/>
          </a:xfrm>
        </p:spPr>
        <p:txBody>
          <a:bodyPr/>
          <a:lstStyle/>
          <a:p>
            <a:r>
              <a:rPr lang="ru-RU" dirty="0"/>
              <a:t>Примеры проектов ППМИ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8539" y="978885"/>
            <a:ext cx="8314569" cy="5734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Контейнерные площадки</a:t>
            </a:r>
            <a:endParaRPr lang="ru-RU" sz="2400" b="1" dirty="0">
              <a:solidFill>
                <a:prstClr val="black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539" y="1549604"/>
            <a:ext cx="7818782" cy="584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Ремонт контейнерных площадок под ТБО </a:t>
            </a:r>
            <a:r>
              <a:rPr lang="ru-RU" sz="18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Большесвятцовского</a:t>
            </a:r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с/п </a:t>
            </a:r>
            <a:r>
              <a:rPr lang="ru-RU" sz="18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Торжокского</a:t>
            </a:r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района</a:t>
            </a:r>
            <a:endParaRPr lang="ru-RU" sz="1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35535"/>
              </p:ext>
            </p:extLst>
          </p:nvPr>
        </p:nvGraphicFramePr>
        <p:xfrm>
          <a:off x="238539" y="2133641"/>
          <a:ext cx="405555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6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Стоимость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495,4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В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ru-RU" baseline="0" dirty="0" err="1" smtClean="0">
                          <a:solidFill>
                            <a:sysClr val="windowText" lastClr="000000"/>
                          </a:solidFill>
                        </a:rPr>
                        <a:t>т.ч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. вклад жителей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136,7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3708111"/>
            <a:ext cx="4017819" cy="301336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019596" y="6135632"/>
            <a:ext cx="1056290" cy="4414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823" y="2791692"/>
            <a:ext cx="4630112" cy="347258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891596" y="5648161"/>
            <a:ext cx="1056290" cy="4414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35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6289" y="78830"/>
            <a:ext cx="7898524" cy="485775"/>
          </a:xfrm>
        </p:spPr>
        <p:txBody>
          <a:bodyPr/>
          <a:lstStyle/>
          <a:p>
            <a:r>
              <a:rPr lang="ru-RU" dirty="0"/>
              <a:t>Примеры проектов ППМИ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8539" y="978885"/>
            <a:ext cx="8314569" cy="5734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Пожарная безопасность</a:t>
            </a:r>
            <a:endParaRPr lang="ru-RU" sz="2400" b="1" dirty="0">
              <a:solidFill>
                <a:prstClr val="black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539" y="1549604"/>
            <a:ext cx="7818782" cy="584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Расчистка и углубление пожарного водоема в д. Барановка </a:t>
            </a:r>
            <a:r>
              <a:rPr lang="ru-RU" sz="18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Лихославльского</a:t>
            </a:r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района</a:t>
            </a:r>
            <a:endParaRPr lang="ru-RU" sz="1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388305"/>
              </p:ext>
            </p:extLst>
          </p:nvPr>
        </p:nvGraphicFramePr>
        <p:xfrm>
          <a:off x="238539" y="2133641"/>
          <a:ext cx="405555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6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Стоимость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408,3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В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ru-RU" baseline="0" dirty="0" err="1" smtClean="0">
                          <a:solidFill>
                            <a:sysClr val="windowText" lastClr="000000"/>
                          </a:solidFill>
                        </a:rPr>
                        <a:t>т.ч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. вклад жителей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70,8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3304309"/>
            <a:ext cx="4208087" cy="336388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339533" y="6135632"/>
            <a:ext cx="1056290" cy="4414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12" y="2618509"/>
            <a:ext cx="4270433" cy="404968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737883" y="6097477"/>
            <a:ext cx="1056290" cy="4414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68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Оценка активности районов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305825" y="1577836"/>
            <a:ext cx="1888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7 поселений</a:t>
            </a:r>
            <a:endParaRPr lang="ru-RU" sz="18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4079194" y="3360120"/>
            <a:ext cx="1888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3 поселения</a:t>
            </a:r>
            <a:endParaRPr lang="ru-RU" sz="18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5082" y="1947168"/>
            <a:ext cx="1888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4 поселения</a:t>
            </a:r>
            <a:endParaRPr lang="ru-RU" sz="18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5082" y="2585260"/>
            <a:ext cx="1888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7 поселений</a:t>
            </a:r>
            <a:endParaRPr lang="ru-RU" sz="18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05082" y="3260175"/>
            <a:ext cx="1888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5 поселений</a:t>
            </a:r>
            <a:endParaRPr lang="ru-RU" sz="18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61835" y="3889567"/>
            <a:ext cx="1888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7 поселений</a:t>
            </a:r>
            <a:endParaRPr lang="ru-RU" sz="18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1014" y="4564481"/>
            <a:ext cx="1888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9 поселений</a:t>
            </a:r>
            <a:endParaRPr lang="ru-RU" sz="18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61014" y="5201104"/>
            <a:ext cx="1888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4 поселения</a:t>
            </a:r>
            <a:endParaRPr lang="ru-RU" sz="18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/>
          </p:nvPr>
        </p:nvGraphicFramePr>
        <p:xfrm>
          <a:off x="165099" y="906463"/>
          <a:ext cx="8767885" cy="5611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Документ" r:id="rId3" imgW="6092099" imgH="4081880" progId="Word.Document.12">
                  <p:embed/>
                </p:oleObj>
              </mc:Choice>
              <mc:Fallback>
                <p:oleObj name="Документ" r:id="rId3" imgW="6092099" imgH="4081880" progId="Word.Document.12">
                  <p:embed/>
                  <p:pic>
                    <p:nvPicPr>
                      <p:cNvPr id="19" name="Объект 1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5099" y="906463"/>
                        <a:ext cx="8767885" cy="5611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613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Качество подготовленных заявок</a:t>
            </a:r>
            <a:endParaRPr lang="ru-RU" dirty="0"/>
          </a:p>
        </p:txBody>
      </p:sp>
      <p:sp>
        <p:nvSpPr>
          <p:cNvPr id="14" name="Пятиугольник 13"/>
          <p:cNvSpPr/>
          <p:nvPr/>
        </p:nvSpPr>
        <p:spPr>
          <a:xfrm>
            <a:off x="216574" y="1222928"/>
            <a:ext cx="3759323" cy="3760637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Georgia" panose="02040502050405020303" pitchFamily="18" charset="0"/>
              </a:rPr>
              <a:t>В 10 районах все поданные заявки победили</a:t>
            </a:r>
            <a:endParaRPr lang="ru-RU" sz="2800" b="1" dirty="0">
              <a:latin typeface="Georgia" panose="02040502050405020303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62720" y="1015999"/>
            <a:ext cx="4903479" cy="41744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70350" y="1015999"/>
            <a:ext cx="4802001" cy="39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2400" dirty="0" smtClean="0">
                <a:latin typeface="Georgia" panose="02040502050405020303" pitchFamily="18" charset="0"/>
                <a:cs typeface="Times New Roman" pitchFamily="18" charset="0"/>
              </a:rPr>
              <a:t>Старицкий – 15 заявок</a:t>
            </a:r>
            <a:endParaRPr lang="ru-RU" sz="2400" dirty="0"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63992" y="1431685"/>
            <a:ext cx="4808359" cy="39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2000" dirty="0" err="1" smtClean="0">
                <a:solidFill>
                  <a:srgbClr val="990000"/>
                </a:solidFill>
                <a:latin typeface="Georgia" panose="02040502050405020303" pitchFamily="18" charset="0"/>
                <a:cs typeface="Times New Roman" pitchFamily="18" charset="0"/>
              </a:rPr>
              <a:t>Андреапольский</a:t>
            </a:r>
            <a:r>
              <a:rPr lang="ru-RU" sz="2000" dirty="0" smtClean="0">
                <a:solidFill>
                  <a:srgbClr val="990000"/>
                </a:solidFill>
                <a:latin typeface="Georgia" panose="02040502050405020303" pitchFamily="18" charset="0"/>
                <a:cs typeface="Times New Roman" pitchFamily="18" charset="0"/>
              </a:rPr>
              <a:t> – 10 заявок</a:t>
            </a:r>
            <a:endParaRPr lang="ru-RU" sz="2000" dirty="0">
              <a:solidFill>
                <a:srgbClr val="99000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070350" y="1847371"/>
            <a:ext cx="4802001" cy="39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2400" dirty="0" err="1" smtClean="0">
                <a:latin typeface="Georgia" panose="02040502050405020303" pitchFamily="18" charset="0"/>
                <a:cs typeface="Times New Roman" panose="02020603050405020304" pitchFamily="18" charset="0"/>
              </a:rPr>
              <a:t>Кесовогорский</a:t>
            </a:r>
            <a:r>
              <a:rPr lang="ru-RU" sz="2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– 10 заявок</a:t>
            </a:r>
            <a:endParaRPr lang="ru-RU" sz="2400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62719" y="2272817"/>
            <a:ext cx="4802001" cy="39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2400" dirty="0" err="1" smtClean="0">
                <a:solidFill>
                  <a:srgbClr val="99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Селижаровский</a:t>
            </a:r>
            <a:r>
              <a:rPr lang="ru-RU" sz="2400" dirty="0" smtClean="0">
                <a:solidFill>
                  <a:srgbClr val="99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– 8 заявок</a:t>
            </a:r>
            <a:endParaRPr lang="ru-RU" sz="2400" dirty="0">
              <a:solidFill>
                <a:srgbClr val="99000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62721" y="2683004"/>
            <a:ext cx="4803280" cy="39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2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Бельский – 7 заявок</a:t>
            </a:r>
            <a:endParaRPr lang="ru-RU" sz="2400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070350" y="3075171"/>
            <a:ext cx="4795651" cy="39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2400" dirty="0" err="1" smtClean="0">
                <a:solidFill>
                  <a:srgbClr val="99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Западнодвинский</a:t>
            </a:r>
            <a:r>
              <a:rPr lang="ru-RU" sz="2400" dirty="0" smtClean="0">
                <a:solidFill>
                  <a:srgbClr val="99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– 3 заявки</a:t>
            </a:r>
            <a:endParaRPr lang="ru-RU" sz="2400" dirty="0">
              <a:solidFill>
                <a:srgbClr val="99000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6574" y="5258715"/>
            <a:ext cx="8763000" cy="1128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В 18 районах доля победивших проектов составила более 80% поданных заявок</a:t>
            </a:r>
            <a:endParaRPr lang="ru-RU" sz="28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070350" y="3482535"/>
            <a:ext cx="4795651" cy="39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2400" dirty="0" err="1" smtClean="0">
                <a:latin typeface="Georgia" panose="02040502050405020303" pitchFamily="18" charset="0"/>
                <a:cs typeface="Times New Roman" panose="02020603050405020304" pitchFamily="18" charset="0"/>
              </a:rPr>
              <a:t>Кашинский</a:t>
            </a:r>
            <a:r>
              <a:rPr lang="ru-RU" sz="2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– 3 заявки</a:t>
            </a:r>
            <a:endParaRPr lang="ru-RU" sz="2400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070350" y="3891276"/>
            <a:ext cx="4795651" cy="39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2400" dirty="0" err="1" smtClean="0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Молоковский</a:t>
            </a:r>
            <a:r>
              <a:rPr lang="ru-RU" sz="2400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– 3 заявки</a:t>
            </a:r>
            <a:endParaRPr lang="ru-RU" sz="2400" dirty="0">
              <a:solidFill>
                <a:srgbClr val="FF000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070350" y="4297326"/>
            <a:ext cx="4795651" cy="39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2400" dirty="0" err="1" smtClean="0">
                <a:latin typeface="Georgia" panose="02040502050405020303" pitchFamily="18" charset="0"/>
                <a:cs typeface="Times New Roman" panose="02020603050405020304" pitchFamily="18" charset="0"/>
              </a:rPr>
              <a:t>Спировский</a:t>
            </a:r>
            <a:r>
              <a:rPr lang="ru-RU" sz="24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–3 заявки</a:t>
            </a:r>
            <a:endParaRPr lang="ru-RU" sz="2400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076095" y="4721699"/>
            <a:ext cx="4789906" cy="39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2400" dirty="0" err="1" smtClean="0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Бежецкий</a:t>
            </a:r>
            <a:r>
              <a:rPr lang="ru-RU" sz="2400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– 2 заявки</a:t>
            </a:r>
            <a:endParaRPr lang="ru-RU" sz="2400" dirty="0">
              <a:solidFill>
                <a:srgbClr val="FF000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57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110515" y="6410619"/>
            <a:ext cx="2895600" cy="365125"/>
          </a:xfrm>
        </p:spPr>
        <p:txBody>
          <a:bodyPr/>
          <a:lstStyle/>
          <a:p>
            <a:pPr algn="r">
              <a:defRPr/>
            </a:pPr>
            <a:fld id="{05DE1E16-A81C-4077-8DF2-7B4313B03F1B}" type="slidenum">
              <a:rPr lang="ru-RU"/>
              <a:pPr algn="r">
                <a:defRPr/>
              </a:pPr>
              <a:t>17</a:t>
            </a:fld>
            <a:endParaRPr lang="ru-RU" dirty="0"/>
          </a:p>
        </p:txBody>
      </p:sp>
      <p:sp>
        <p:nvSpPr>
          <p:cNvPr id="10242" name="Заголовок 2"/>
          <p:cNvSpPr>
            <a:spLocks noGrp="1"/>
          </p:cNvSpPr>
          <p:nvPr>
            <p:ph type="title"/>
          </p:nvPr>
        </p:nvSpPr>
        <p:spPr>
          <a:xfrm>
            <a:off x="1055688" y="79375"/>
            <a:ext cx="7899400" cy="485775"/>
          </a:xfrm>
        </p:spPr>
        <p:txBody>
          <a:bodyPr/>
          <a:lstStyle/>
          <a:p>
            <a:r>
              <a:rPr lang="ru-RU" smtClean="0"/>
              <a:t>Нормативно-правовая база ППМИ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7087" y="914312"/>
            <a:ext cx="8919028" cy="140739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Постановление Правительства Тверской области </a:t>
            </a:r>
            <a:endParaRPr lang="ru-RU" sz="2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«О государственной программе Тверской области «Управление общественными финансами и совершенствование региональной налоговой политики» на 2017-2022 годы»»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7087" y="2406519"/>
            <a:ext cx="8919028" cy="158491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Приказ Министерства финансов Тверской области </a:t>
            </a:r>
            <a:endParaRPr lang="ru-RU" sz="2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 отдельных вопросах реализации </a:t>
            </a:r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 по поддержке местных инициатив в Тверской области и признании утратившими силу отдельных приказов Министерства финансов Тверской области»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7087" y="4076246"/>
            <a:ext cx="8919028" cy="224955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финансов Тверской области </a:t>
            </a:r>
          </a:p>
          <a:p>
            <a:pPr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состава конкурсной комиссии по проведению конкурсного отбора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предоставлению из областного бюджета Тверской области бюджетам муниципальных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образований Тверской области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программ по поддержке местных инициатив в Тверской области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71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реализации ППМИ в 2018 году</a:t>
            </a:r>
            <a:endParaRPr lang="ru-RU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547429" y="1579421"/>
            <a:ext cx="1961088" cy="1650670"/>
          </a:xfrm>
          <a:prstGeom prst="homePlate">
            <a:avLst>
              <a:gd name="adj" fmla="val 35612"/>
            </a:avLst>
          </a:prstGeom>
          <a:solidFill>
            <a:schemeClr val="accent6">
              <a:lumMod val="60000"/>
              <a:lumOff val="40000"/>
            </a:schemeClr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«Школа ППМИ»</a:t>
            </a:r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2646540" y="1579420"/>
            <a:ext cx="1961088" cy="1650670"/>
          </a:xfrm>
          <a:prstGeom prst="homePlate">
            <a:avLst>
              <a:gd name="adj" fmla="val 35612"/>
            </a:avLst>
          </a:prstGeom>
          <a:solidFill>
            <a:schemeClr val="accent6">
              <a:lumMod val="60000"/>
              <a:lumOff val="40000"/>
            </a:schemeClr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Собрания граждан</a:t>
            </a:r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4743582" y="1579420"/>
            <a:ext cx="1961088" cy="1650670"/>
          </a:xfrm>
          <a:prstGeom prst="homePlate">
            <a:avLst>
              <a:gd name="adj" fmla="val 35612"/>
            </a:avLst>
          </a:prstGeom>
          <a:solidFill>
            <a:schemeClr val="accent6">
              <a:lumMod val="60000"/>
              <a:lumOff val="40000"/>
            </a:schemeClr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Подготовка конкурс-</a:t>
            </a:r>
            <a:r>
              <a:rPr lang="ru-RU" sz="18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ных</a:t>
            </a:r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заявок</a:t>
            </a:r>
            <a:endParaRPr lang="ru-RU" sz="1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806229" y="1579419"/>
            <a:ext cx="2005262" cy="1650671"/>
          </a:xfrm>
          <a:prstGeom prst="homePlate">
            <a:avLst>
              <a:gd name="adj" fmla="val 35612"/>
            </a:avLst>
          </a:prstGeom>
          <a:solidFill>
            <a:schemeClr val="accent6">
              <a:lumMod val="60000"/>
              <a:lumOff val="40000"/>
            </a:schemeClr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Конкурс</a:t>
            </a:r>
            <a:endParaRPr lang="ru-RU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1803" y="1071588"/>
            <a:ext cx="169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октябрь 2017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46539" y="933089"/>
            <a:ext cx="1797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октябрь – декабрь 2017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3582" y="933090"/>
            <a:ext cx="1697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>
                <a:solidFill>
                  <a:srgbClr val="C00000"/>
                </a:solidFill>
                <a:latin typeface="Georgia" panose="02040502050405020303" pitchFamily="18" charset="0"/>
              </a:rPr>
              <a:t>н</a:t>
            </a:r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оябрь 2017 –январь 2018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0404" y="933090"/>
            <a:ext cx="2084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март 2018</a:t>
            </a:r>
            <a:endParaRPr lang="ru-RU" sz="2000" b="1" u="sng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547428" y="4280473"/>
            <a:ext cx="1961088" cy="1650670"/>
          </a:xfrm>
          <a:prstGeom prst="homePlate">
            <a:avLst>
              <a:gd name="adj" fmla="val 35612"/>
            </a:avLst>
          </a:prstGeom>
          <a:solidFill>
            <a:schemeClr val="accent3">
              <a:lumMod val="75000"/>
            </a:schemeClr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Заключе-ние</a:t>
            </a:r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мун</a:t>
            </a:r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. контрактов</a:t>
            </a:r>
            <a:endParaRPr lang="ru-RU" sz="1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2646539" y="4280472"/>
            <a:ext cx="1961088" cy="1650670"/>
          </a:xfrm>
          <a:prstGeom prst="homePlate">
            <a:avLst>
              <a:gd name="adj" fmla="val 35612"/>
            </a:avLst>
          </a:prstGeom>
          <a:solidFill>
            <a:srgbClr val="85A644"/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Реализа-ция</a:t>
            </a:r>
            <a:r>
              <a:rPr lang="ru-RU" sz="20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проектов</a:t>
            </a:r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>
            <a:off x="4743581" y="4280472"/>
            <a:ext cx="1961088" cy="1650670"/>
          </a:xfrm>
          <a:prstGeom prst="homePlate">
            <a:avLst>
              <a:gd name="adj" fmla="val 35612"/>
            </a:avLst>
          </a:prstGeom>
          <a:solidFill>
            <a:srgbClr val="95B850"/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Торжест</a:t>
            </a:r>
            <a:r>
              <a:rPr lang="ru-RU" sz="20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-венное открытие</a:t>
            </a:r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6850403" y="4280473"/>
            <a:ext cx="1961088" cy="1650670"/>
          </a:xfrm>
          <a:prstGeom prst="homePlate">
            <a:avLst>
              <a:gd name="adj" fmla="val 35612"/>
            </a:avLst>
          </a:prstGeom>
          <a:solidFill>
            <a:srgbClr val="A6C36B"/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Подведе-ние</a:t>
            </a:r>
            <a:r>
              <a:rPr lang="ru-RU" sz="20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итогов</a:t>
            </a:r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1802" y="3772640"/>
            <a:ext cx="169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апрель 2018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46538" y="3634141"/>
            <a:ext cx="1697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апрель – август 2018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43581" y="3634142"/>
            <a:ext cx="1697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>
                <a:solidFill>
                  <a:srgbClr val="C00000"/>
                </a:solidFill>
                <a:latin typeface="Georgia" panose="02040502050405020303" pitchFamily="18" charset="0"/>
              </a:rPr>
              <a:t>м</a:t>
            </a:r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ай - октябрь 2018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50403" y="3630140"/>
            <a:ext cx="1697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октябрь – ноябрь 2018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32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DE1E16-A81C-4077-8DF2-7B4313B03F1B}" type="slidenum">
              <a:rPr lang="ru-RU"/>
              <a:pPr>
                <a:defRPr/>
              </a:pPr>
              <a:t>19</a:t>
            </a:fld>
            <a:endParaRPr lang="ru-RU"/>
          </a:p>
        </p:txBody>
      </p:sp>
      <p:sp>
        <p:nvSpPr>
          <p:cNvPr id="10242" name="Заголовок 2"/>
          <p:cNvSpPr>
            <a:spLocks noGrp="1"/>
          </p:cNvSpPr>
          <p:nvPr>
            <p:ph type="title"/>
          </p:nvPr>
        </p:nvSpPr>
        <p:spPr>
          <a:xfrm>
            <a:off x="1055688" y="79375"/>
            <a:ext cx="7899400" cy="485775"/>
          </a:xfrm>
        </p:spPr>
        <p:txBody>
          <a:bodyPr/>
          <a:lstStyle/>
          <a:p>
            <a:r>
              <a:rPr lang="ru-RU" dirty="0" smtClean="0"/>
              <a:t>Типология 2018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57543687"/>
              </p:ext>
            </p:extLst>
          </p:nvPr>
        </p:nvGraphicFramePr>
        <p:xfrm>
          <a:off x="112542" y="942535"/>
          <a:ext cx="9031458" cy="5915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659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23900" y="2311400"/>
            <a:ext cx="7696200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b="1" dirty="0" smtClean="0">
                <a:latin typeface="Georgia" panose="02040502050405020303" pitchFamily="18" charset="0"/>
              </a:rPr>
              <a:t>Общая информация о Программе </a:t>
            </a:r>
            <a:r>
              <a:rPr lang="ru-RU" sz="2800" b="1" dirty="0">
                <a:latin typeface="Georgia" panose="02040502050405020303" pitchFamily="18" charset="0"/>
              </a:rPr>
              <a:t>поддержки местных инициатив в Тверской области </a:t>
            </a:r>
            <a:endParaRPr lang="ru-RU" sz="2800" b="1" dirty="0" smtClean="0">
              <a:latin typeface="Georgia" panose="02040502050405020303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2800" b="1" dirty="0" smtClean="0">
                <a:latin typeface="Georgia" panose="02040502050405020303" pitchFamily="18" charset="0"/>
              </a:rPr>
              <a:t>в 2018 году </a:t>
            </a:r>
          </a:p>
        </p:txBody>
      </p:sp>
    </p:spTree>
    <p:extLst>
      <p:ext uri="{BB962C8B-B14F-4D97-AF65-F5344CB8AC3E}">
        <p14:creationId xmlns:p14="http://schemas.microsoft.com/office/powerpoint/2010/main" val="215142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110515" y="6430580"/>
            <a:ext cx="2895600" cy="365125"/>
          </a:xfrm>
        </p:spPr>
        <p:txBody>
          <a:bodyPr/>
          <a:lstStyle/>
          <a:p>
            <a:pPr algn="r">
              <a:defRPr/>
            </a:pPr>
            <a:fld id="{05DE1E16-A81C-4077-8DF2-7B4313B03F1B}" type="slidenum">
              <a:rPr lang="ru-RU"/>
              <a:pPr algn="r">
                <a:defRPr/>
              </a:pPr>
              <a:t>20</a:t>
            </a:fld>
            <a:endParaRPr lang="ru-RU" dirty="0"/>
          </a:p>
        </p:txBody>
      </p:sp>
      <p:sp>
        <p:nvSpPr>
          <p:cNvPr id="10242" name="Заголовок 2"/>
          <p:cNvSpPr>
            <a:spLocks noGrp="1"/>
          </p:cNvSpPr>
          <p:nvPr>
            <p:ph type="title"/>
          </p:nvPr>
        </p:nvSpPr>
        <p:spPr>
          <a:xfrm>
            <a:off x="1055688" y="79375"/>
            <a:ext cx="7899400" cy="485775"/>
          </a:xfrm>
        </p:spPr>
        <p:txBody>
          <a:bodyPr/>
          <a:lstStyle/>
          <a:p>
            <a:r>
              <a:rPr lang="ru-RU" dirty="0" smtClean="0"/>
              <a:t>Обратить внимание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7087" y="1081006"/>
            <a:ext cx="8919028" cy="16913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Вновь образованные путем объединения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01.01.2011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праве подать количество заявок из расчета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2 заявки на каждое преобразованное поселение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7087" y="3108764"/>
            <a:ext cx="8919028" cy="14632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Осуществление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Министерством по обеспечению контрольных функций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проверки 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качества и объема 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выполненных работ по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объектам ППМИ</a:t>
            </a:r>
          </a:p>
        </p:txBody>
      </p:sp>
      <p:sp>
        <p:nvSpPr>
          <p:cNvPr id="3" name="Овальная выноска 2"/>
          <p:cNvSpPr/>
          <p:nvPr/>
        </p:nvSpPr>
        <p:spPr>
          <a:xfrm>
            <a:off x="4443842" y="4795736"/>
            <a:ext cx="4562273" cy="1887166"/>
          </a:xfrm>
          <a:prstGeom prst="wedgeEllipseCallout">
            <a:avLst>
              <a:gd name="adj1" fmla="val -58852"/>
              <a:gd name="adj2" fmla="val -6210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РЕКОМЕНДАЦИЯ</a:t>
            </a:r>
          </a:p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В контракте срок оплаты указывать не раньше 30 дней с момента подписания актов выполненных работ</a:t>
            </a:r>
            <a:endParaRPr lang="ru-RU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1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lnSpc>
                <a:spcPct val="110000"/>
              </a:lnSpc>
              <a:spcAft>
                <a:spcPts val="0"/>
              </a:spcAft>
              <a:defRPr/>
            </a:pPr>
            <a:fld id="{1127CE0D-4ACE-4E65-BC1E-B346FE484F6B}" type="slidenum">
              <a:rPr lang="ru-RU" sz="1200" b="1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pPr algn="r">
                <a:lnSpc>
                  <a:spcPct val="110000"/>
                </a:lnSpc>
                <a:spcAft>
                  <a:spcPts val="0"/>
                </a:spcAft>
                <a:defRPr/>
              </a:pPr>
              <a:t>21</a:t>
            </a:fld>
            <a:endParaRPr lang="ru-RU" sz="1200" b="1">
              <a:solidFill>
                <a:schemeClr val="tx1">
                  <a:tint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538288" y="71438"/>
            <a:ext cx="7429500" cy="485775"/>
          </a:xfrm>
        </p:spPr>
        <p:txBody>
          <a:bodyPr/>
          <a:lstStyle/>
          <a:p>
            <a:r>
              <a:rPr lang="ru-RU" dirty="0" smtClean="0"/>
              <a:t>Критерии конкурсного отбора поселений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018044"/>
              </p:ext>
            </p:extLst>
          </p:nvPr>
        </p:nvGraphicFramePr>
        <p:xfrm>
          <a:off x="106680" y="1047750"/>
          <a:ext cx="8747760" cy="5726992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74205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272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755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72" marR="61272" marT="85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72" marR="61272" marT="85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8979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финансирования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080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софинансирования - местный бюджет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080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софинансирования - население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080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софинансирования - спонсоры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080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софинансирования - депутаты ЗС ТО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080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строительного контроля в рамках проекта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72" marR="61272" marT="85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72" marR="61272" marT="85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3654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населения в определении проблемы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080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жителей, принявших участие в собрании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080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видеозаписи собрания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72" marR="61272" marT="85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72" marR="61272" marT="85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24223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эффективность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080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благополучателей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проекта (доля от числа жителей)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080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неоплачиваемого вклада жителей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72" marR="61272" marT="85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72" marR="61272" marT="85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79319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080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предварительное обсуждение проекта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080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публикации в печатных СМИ информации о ППМИ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080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публикации в печатных СМИ результатов собрания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72" marR="61272" marT="85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72" marR="61272" marT="85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855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Требования к проектам поселений</a:t>
            </a:r>
            <a:endParaRPr lang="ru-RU" dirty="0"/>
          </a:p>
        </p:txBody>
      </p:sp>
      <p:sp>
        <p:nvSpPr>
          <p:cNvPr id="5" name="Пятиугольник 4"/>
          <p:cNvSpPr/>
          <p:nvPr/>
        </p:nvSpPr>
        <p:spPr>
          <a:xfrm>
            <a:off x="215900" y="1663700"/>
            <a:ext cx="2171700" cy="170180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latin typeface="Georgia" panose="02040502050405020303" pitchFamily="18" charset="0"/>
              </a:rPr>
              <a:t>Требования к проекту</a:t>
            </a:r>
            <a:endParaRPr lang="ru-RU" sz="1800" b="1" dirty="0"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51100" y="1016000"/>
            <a:ext cx="6464300" cy="299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730500" y="1079500"/>
            <a:ext cx="5918200" cy="723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1800" dirty="0">
                <a:latin typeface="Georgia" panose="02040502050405020303" pitchFamily="18" charset="0"/>
                <a:cs typeface="Times New Roman" pitchFamily="18" charset="0"/>
              </a:rPr>
              <a:t>объект </a:t>
            </a:r>
            <a:r>
              <a:rPr lang="ru-RU" sz="1800" dirty="0" smtClean="0">
                <a:latin typeface="Georgia" panose="02040502050405020303" pitchFamily="18" charset="0"/>
                <a:cs typeface="Times New Roman" pitchFamily="18" charset="0"/>
              </a:rPr>
              <a:t>должен </a:t>
            </a:r>
            <a:r>
              <a:rPr lang="ru-RU" sz="1800" dirty="0">
                <a:latin typeface="Georgia" panose="02040502050405020303" pitchFamily="18" charset="0"/>
                <a:cs typeface="Times New Roman" pitchFamily="18" charset="0"/>
              </a:rPr>
              <a:t>находиться в собственности муниципального </a:t>
            </a:r>
            <a:r>
              <a:rPr lang="ru-RU" sz="1800" dirty="0" smtClean="0">
                <a:latin typeface="Georgia" panose="02040502050405020303" pitchFamily="18" charset="0"/>
                <a:cs typeface="Times New Roman" pitchFamily="18" charset="0"/>
              </a:rPr>
              <a:t>образования</a:t>
            </a:r>
            <a:endParaRPr lang="ru-RU" sz="1800" dirty="0"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24150" y="1854200"/>
            <a:ext cx="5918200" cy="889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1800" dirty="0">
                <a:solidFill>
                  <a:srgbClr val="99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проект должен быть направлен на решение вопросов местного значения, предусмотренных </a:t>
            </a:r>
            <a:r>
              <a:rPr lang="ru-RU" sz="1800" dirty="0" smtClean="0">
                <a:solidFill>
                  <a:srgbClr val="99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131-ФЗ</a:t>
            </a:r>
            <a:endParaRPr lang="ru-RU" sz="1800" dirty="0">
              <a:solidFill>
                <a:srgbClr val="99000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30500" y="2794000"/>
            <a:ext cx="5918200" cy="533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1800" dirty="0">
                <a:latin typeface="Georgia" panose="02040502050405020303" pitchFamily="18" charset="0"/>
                <a:cs typeface="Times New Roman" panose="02020603050405020304" pitchFamily="18" charset="0"/>
              </a:rPr>
              <a:t>проект должен </a:t>
            </a:r>
            <a:r>
              <a:rPr lang="ru-RU" sz="18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соответствовать </a:t>
            </a:r>
            <a:r>
              <a:rPr lang="ru-RU" sz="1800" dirty="0">
                <a:latin typeface="Georgia" panose="02040502050405020303" pitchFamily="18" charset="0"/>
                <a:cs typeface="Times New Roman" panose="02020603050405020304" pitchFamily="18" charset="0"/>
              </a:rPr>
              <a:t>типологии ППМИ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215900" y="4502150"/>
            <a:ext cx="2171700" cy="17018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latin typeface="Georgia" panose="02040502050405020303" pitchFamily="18" charset="0"/>
              </a:rPr>
              <a:t>Условия </a:t>
            </a:r>
            <a:r>
              <a:rPr lang="ru-RU" sz="1800" b="1" dirty="0" err="1" smtClean="0">
                <a:latin typeface="Georgia" panose="02040502050405020303" pitchFamily="18" charset="0"/>
              </a:rPr>
              <a:t>софинанси-рования</a:t>
            </a:r>
            <a:endParaRPr lang="ru-RU" sz="1800" b="1" dirty="0">
              <a:latin typeface="Georgia" panose="0204050205040502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51100" y="4305300"/>
            <a:ext cx="6464300" cy="2344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730500" y="4381500"/>
            <a:ext cx="5918200" cy="584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1800" dirty="0">
                <a:latin typeface="Georgia" panose="02040502050405020303" pitchFamily="18" charset="0"/>
                <a:cs typeface="Times New Roman" pitchFamily="18" charset="0"/>
              </a:rPr>
              <a:t>не менее 10% средств из местного бюджета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30500" y="5029200"/>
            <a:ext cx="5918200" cy="5715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1800" dirty="0">
                <a:solidFill>
                  <a:srgbClr val="990000"/>
                </a:solidFill>
                <a:latin typeface="Georgia" panose="02040502050405020303" pitchFamily="18" charset="0"/>
                <a:cs typeface="Times New Roman" pitchFamily="18" charset="0"/>
              </a:rPr>
              <a:t>не менее 5% средств за счет вкладов </a:t>
            </a:r>
            <a:r>
              <a:rPr lang="ru-RU" sz="1800" dirty="0" smtClean="0">
                <a:solidFill>
                  <a:srgbClr val="990000"/>
                </a:solidFill>
                <a:latin typeface="Georgia" panose="02040502050405020303" pitchFamily="18" charset="0"/>
                <a:cs typeface="Times New Roman" pitchFamily="18" charset="0"/>
              </a:rPr>
              <a:t>населения</a:t>
            </a:r>
            <a:endParaRPr lang="ru-RU" sz="1800" dirty="0">
              <a:solidFill>
                <a:srgbClr val="990000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24150" y="5676899"/>
            <a:ext cx="5918200" cy="8426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1800" dirty="0">
                <a:latin typeface="Georgia" panose="02040502050405020303" pitchFamily="18" charset="0"/>
                <a:cs typeface="Times New Roman" panose="02020603050405020304" pitchFamily="18" charset="0"/>
              </a:rPr>
              <a:t>субсидия из областного бюджета</a:t>
            </a:r>
          </a:p>
          <a:p>
            <a:pPr lvl="0" algn="l"/>
            <a:r>
              <a:rPr lang="ru-RU" sz="18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не более 700 тыс. рублей для 1-го проекта </a:t>
            </a:r>
            <a:r>
              <a:rPr lang="ru-RU" sz="1800" dirty="0" err="1" smtClean="0">
                <a:latin typeface="Georgia" panose="02040502050405020303" pitchFamily="18" charset="0"/>
                <a:cs typeface="Times New Roman" panose="02020603050405020304" pitchFamily="18" charset="0"/>
              </a:rPr>
              <a:t>сп</a:t>
            </a:r>
            <a:endParaRPr lang="ru-RU" sz="1800" dirty="0" smtClean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dirty="0">
                <a:latin typeface="Georgia" panose="02040502050405020303" pitchFamily="18" charset="0"/>
                <a:cs typeface="Times New Roman" panose="02020603050405020304" pitchFamily="18" charset="0"/>
              </a:rPr>
              <a:t>не более </a:t>
            </a:r>
            <a:r>
              <a:rPr lang="ru-RU" sz="18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800 </a:t>
            </a:r>
            <a:r>
              <a:rPr lang="ru-RU" sz="1800" dirty="0">
                <a:latin typeface="Georgia" panose="02040502050405020303" pitchFamily="18" charset="0"/>
                <a:cs typeface="Times New Roman" panose="02020603050405020304" pitchFamily="18" charset="0"/>
              </a:rPr>
              <a:t>тыс. рублей для 1-го проекта </a:t>
            </a:r>
            <a:r>
              <a:rPr lang="ru-RU" sz="18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г</a:t>
            </a:r>
            <a:r>
              <a:rPr lang="ru-RU" sz="1800" dirty="0" err="1" smtClean="0">
                <a:latin typeface="Georgia" panose="02040502050405020303" pitchFamily="18" charset="0"/>
                <a:cs typeface="Times New Roman" panose="02020603050405020304" pitchFamily="18" charset="0"/>
              </a:rPr>
              <a:t>п</a:t>
            </a:r>
            <a:endParaRPr lang="ru-RU" sz="1800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24150" y="3390900"/>
            <a:ext cx="5918200" cy="533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ru-RU" sz="1800" dirty="0" smtClean="0">
                <a:solidFill>
                  <a:srgbClr val="99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срок реализации проекта – до 1 сентября 2018 года</a:t>
            </a:r>
            <a:endParaRPr lang="ru-RU" sz="1800" dirty="0">
              <a:solidFill>
                <a:srgbClr val="99000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28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Параметры ППМИ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834751"/>
              </p:ext>
            </p:extLst>
          </p:nvPr>
        </p:nvGraphicFramePr>
        <p:xfrm>
          <a:off x="71694" y="920785"/>
          <a:ext cx="8678168" cy="5532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17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70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75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570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3647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6472">
                  <a:extLst>
                    <a:ext uri="{9D8B030D-6E8A-4147-A177-3AD203B41FA5}">
                      <a16:colId xmlns:a16="http://schemas.microsoft.com/office/drawing/2014/main" xmlns="" val="3098227689"/>
                    </a:ext>
                  </a:extLst>
                </a:gridCol>
                <a:gridCol w="176179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5292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(прогноз)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919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</a:t>
                      </a: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поселений-участников </a:t>
                      </a: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(муниципалитеты)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5039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заявок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919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участников в общем количестве МО области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919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реализованных проектов (победители конкурса)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193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919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Стоимость проектов победителей (млн руб.)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174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615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Сумма привлеченных средств от населения (млн руб.)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4,2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13,5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26,2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32,0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30,0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35,0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615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Доля софинансирования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населения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15%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15,0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17%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Овал 5"/>
          <p:cNvSpPr/>
          <p:nvPr/>
        </p:nvSpPr>
        <p:spPr>
          <a:xfrm>
            <a:off x="8125121" y="4199370"/>
            <a:ext cx="624741" cy="502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346268" y="5744685"/>
            <a:ext cx="624741" cy="502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062058" y="5744685"/>
            <a:ext cx="624741" cy="502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4092754" y="4520780"/>
            <a:ext cx="3621470" cy="25101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3920544" y="2918215"/>
            <a:ext cx="3728359" cy="21737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8187322" y="3205690"/>
            <a:ext cx="624741" cy="4994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8125121" y="2524879"/>
            <a:ext cx="624741" cy="502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78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81957" y="2688772"/>
            <a:ext cx="7696200" cy="563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b="1" dirty="0" smtClean="0">
                <a:latin typeface="Georgia" panose="02040502050405020303" pitchFamily="18" charset="0"/>
              </a:rPr>
              <a:t>Подготовка и проведение собрания</a:t>
            </a:r>
          </a:p>
        </p:txBody>
      </p:sp>
    </p:spTree>
    <p:extLst>
      <p:ext uri="{BB962C8B-B14F-4D97-AF65-F5344CB8AC3E}">
        <p14:creationId xmlns:p14="http://schemas.microsoft.com/office/powerpoint/2010/main" val="188296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7303795" y="6492875"/>
            <a:ext cx="1829044" cy="365125"/>
          </a:xfrm>
        </p:spPr>
        <p:txBody>
          <a:bodyPr/>
          <a:lstStyle/>
          <a:p>
            <a:pPr algn="r">
              <a:defRPr/>
            </a:pPr>
            <a:fld id="{05DE1E16-A81C-4077-8DF2-7B4313B03F1B}" type="slidenum">
              <a:rPr lang="ru-RU"/>
              <a:pPr algn="r">
                <a:defRPr/>
              </a:pPr>
              <a:t>25</a:t>
            </a:fld>
            <a:endParaRPr lang="ru-RU"/>
          </a:p>
        </p:txBody>
      </p:sp>
      <p:sp>
        <p:nvSpPr>
          <p:cNvPr id="10242" name="Заголовок 2"/>
          <p:cNvSpPr>
            <a:spLocks noGrp="1"/>
          </p:cNvSpPr>
          <p:nvPr>
            <p:ph type="title"/>
          </p:nvPr>
        </p:nvSpPr>
        <p:spPr>
          <a:xfrm>
            <a:off x="1055688" y="79375"/>
            <a:ext cx="7899400" cy="485775"/>
          </a:xfrm>
        </p:spPr>
        <p:txBody>
          <a:bodyPr/>
          <a:lstStyle/>
          <a:p>
            <a:r>
              <a:rPr lang="ru-RU" dirty="0" smtClean="0"/>
              <a:t>Подготовка к собранию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7087" y="914312"/>
            <a:ext cx="8919028" cy="9691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80% успешности проведения собрания зависит от предварительной подготовки</a:t>
            </a:r>
            <a:endParaRPr 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75322" y="2652959"/>
            <a:ext cx="8130793" cy="750277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Информирование населения о ППМИ, о необходимости участия в собрании, о дате, месте и времени собрания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1888" y="2081335"/>
            <a:ext cx="3252874" cy="47518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Этапы подготовки</a:t>
            </a:r>
            <a:endParaRPr lang="ru-RU" sz="2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72262" y="3680257"/>
            <a:ext cx="1905270" cy="4876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Объявления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84322" y="3680257"/>
            <a:ext cx="1756728" cy="4876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Газета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510585" y="3688734"/>
            <a:ext cx="1495530" cy="4876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1533208" y="3414566"/>
            <a:ext cx="612103" cy="2386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3539479" y="3418535"/>
            <a:ext cx="612103" cy="2386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7952298" y="3416181"/>
            <a:ext cx="612103" cy="2386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508000" y="2556518"/>
            <a:ext cx="7815" cy="4001444"/>
          </a:xfrm>
          <a:prstGeom prst="straightConnector1">
            <a:avLst/>
          </a:prstGeom>
          <a:ln w="2222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6" idx="1"/>
          </p:cNvCxnSpPr>
          <p:nvPr/>
        </p:nvCxnSpPr>
        <p:spPr>
          <a:xfrm flipH="1" flipV="1">
            <a:off x="511824" y="3028097"/>
            <a:ext cx="363498" cy="1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4947840" y="3685145"/>
            <a:ext cx="2355955" cy="4876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Личные контакты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75322" y="6281450"/>
            <a:ext cx="5509904" cy="4228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Все образцы на сайте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ppmi.tverfin.ru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5819765" y="3425913"/>
            <a:ext cx="612103" cy="2386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9" t="18989" r="34648" b="29873"/>
          <a:stretch/>
        </p:blipFill>
        <p:spPr>
          <a:xfrm>
            <a:off x="1059600" y="4268358"/>
            <a:ext cx="1469292" cy="18366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9973" t="3193" r="21287" b="3346"/>
          <a:stretch/>
        </p:blipFill>
        <p:spPr>
          <a:xfrm>
            <a:off x="2984322" y="4261725"/>
            <a:ext cx="1936645" cy="192586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36392" t="30017" r="36565" b="30400"/>
          <a:stretch/>
        </p:blipFill>
        <p:spPr>
          <a:xfrm>
            <a:off x="6744733" y="4293306"/>
            <a:ext cx="2173332" cy="198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3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7303795" y="6492875"/>
            <a:ext cx="1829044" cy="365125"/>
          </a:xfrm>
        </p:spPr>
        <p:txBody>
          <a:bodyPr/>
          <a:lstStyle/>
          <a:p>
            <a:pPr algn="r">
              <a:defRPr/>
            </a:pPr>
            <a:fld id="{05DE1E16-A81C-4077-8DF2-7B4313B03F1B}" type="slidenum">
              <a:rPr lang="ru-RU"/>
              <a:pPr algn="r">
                <a:defRPr/>
              </a:pPr>
              <a:t>26</a:t>
            </a:fld>
            <a:endParaRPr lang="ru-RU"/>
          </a:p>
        </p:txBody>
      </p:sp>
      <p:sp>
        <p:nvSpPr>
          <p:cNvPr id="10242" name="Заголовок 2"/>
          <p:cNvSpPr>
            <a:spLocks noGrp="1"/>
          </p:cNvSpPr>
          <p:nvPr>
            <p:ph type="title"/>
          </p:nvPr>
        </p:nvSpPr>
        <p:spPr>
          <a:xfrm>
            <a:off x="1055688" y="79375"/>
            <a:ext cx="7899400" cy="485775"/>
          </a:xfrm>
        </p:spPr>
        <p:txBody>
          <a:bodyPr/>
          <a:lstStyle/>
          <a:p>
            <a:r>
              <a:rPr lang="ru-RU" dirty="0" smtClean="0"/>
              <a:t>Подготовка к собранию </a:t>
            </a:r>
            <a:r>
              <a:rPr lang="ru-RU" b="0" i="1" dirty="0" smtClean="0"/>
              <a:t>(продолжение)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75322" y="936959"/>
            <a:ext cx="8130793" cy="1071875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Предварительный опрос / обсуждение </a:t>
            </a:r>
          </a:p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(определение приоритетных проблем (проектов), возможного вклада населения)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37117" y="2372378"/>
            <a:ext cx="2472453" cy="71914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Анкеты, опросные листы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69159" y="2372378"/>
            <a:ext cx="2472453" cy="71914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Предварительные собрания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601201" y="2374978"/>
            <a:ext cx="2472453" cy="71914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Подомовой обход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1838325" y="2074629"/>
            <a:ext cx="612103" cy="2386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4699335" y="2080829"/>
            <a:ext cx="612103" cy="2386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7531375" y="2074629"/>
            <a:ext cx="612103" cy="2386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511824" y="961292"/>
            <a:ext cx="3991" cy="5596670"/>
          </a:xfrm>
          <a:prstGeom prst="straightConnector1">
            <a:avLst/>
          </a:prstGeom>
          <a:ln w="2222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6" idx="1"/>
          </p:cNvCxnSpPr>
          <p:nvPr/>
        </p:nvCxnSpPr>
        <p:spPr>
          <a:xfrm flipH="1" flipV="1">
            <a:off x="511824" y="1469292"/>
            <a:ext cx="363498" cy="3605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875322" y="6281450"/>
            <a:ext cx="5509904" cy="4228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Все образцы на сайте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ppmi.tverfin.ru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9783" t="2154" r="21522" b="2503"/>
          <a:stretch/>
        </p:blipFill>
        <p:spPr>
          <a:xfrm>
            <a:off x="875323" y="3247494"/>
            <a:ext cx="2534247" cy="27992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72" y="4361899"/>
            <a:ext cx="2559402" cy="19195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484" y="3455065"/>
            <a:ext cx="2797908" cy="209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9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7303795" y="6492875"/>
            <a:ext cx="1829044" cy="365125"/>
          </a:xfrm>
        </p:spPr>
        <p:txBody>
          <a:bodyPr/>
          <a:lstStyle/>
          <a:p>
            <a:pPr algn="r">
              <a:defRPr/>
            </a:pPr>
            <a:fld id="{05DE1E16-A81C-4077-8DF2-7B4313B03F1B}" type="slidenum">
              <a:rPr lang="ru-RU"/>
              <a:pPr algn="r">
                <a:defRPr/>
              </a:pPr>
              <a:t>27</a:t>
            </a:fld>
            <a:endParaRPr lang="ru-RU"/>
          </a:p>
        </p:txBody>
      </p:sp>
      <p:sp>
        <p:nvSpPr>
          <p:cNvPr id="10242" name="Заголовок 2"/>
          <p:cNvSpPr>
            <a:spLocks noGrp="1"/>
          </p:cNvSpPr>
          <p:nvPr>
            <p:ph type="title"/>
          </p:nvPr>
        </p:nvSpPr>
        <p:spPr>
          <a:xfrm>
            <a:off x="1055688" y="79375"/>
            <a:ext cx="7899400" cy="485775"/>
          </a:xfrm>
        </p:spPr>
        <p:txBody>
          <a:bodyPr/>
          <a:lstStyle/>
          <a:p>
            <a:r>
              <a:rPr lang="ru-RU" dirty="0" smtClean="0"/>
              <a:t>Подготовка к собранию </a:t>
            </a:r>
            <a:r>
              <a:rPr lang="ru-RU" b="0" i="1" dirty="0" smtClean="0"/>
              <a:t>(продолжение)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75322" y="936959"/>
            <a:ext cx="8130793" cy="575617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80000"/>
              </a:lnSpc>
            </a:pPr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Анализ полученной в ходе предварительной работы информации и документов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76597" y="2083213"/>
            <a:ext cx="7829518" cy="56620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lnSpc>
                <a:spcPct val="80000"/>
              </a:lnSpc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Подготовка сводных анкет и опросных листов – выявление наиболее популярного вопроса (проекта)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87951" y="3882334"/>
            <a:ext cx="7829517" cy="58827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lnSpc>
                <a:spcPct val="80000"/>
              </a:lnSpc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Использование сайта ППМИ для подготовки к собранию (готовые проекты с указанием стоимости)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87950" y="3073332"/>
            <a:ext cx="7829518" cy="76922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lnSpc>
                <a:spcPct val="80000"/>
              </a:lnSpc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Анализ возможности реализации заявленных проектов в рамках ППМИ (собственность поселения, типология, возможность дальнейшего содержания объекта)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511824" y="961292"/>
            <a:ext cx="0" cy="263476"/>
          </a:xfrm>
          <a:prstGeom prst="straightConnector1">
            <a:avLst/>
          </a:prstGeom>
          <a:ln w="2222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6" idx="1"/>
          </p:cNvCxnSpPr>
          <p:nvPr/>
        </p:nvCxnSpPr>
        <p:spPr>
          <a:xfrm flipH="1">
            <a:off x="511824" y="1224768"/>
            <a:ext cx="363498" cy="2247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1176595" y="2689021"/>
            <a:ext cx="7829518" cy="3433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lnSpc>
                <a:spcPct val="80000"/>
              </a:lnSpc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Протоколы предварительных собраний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36934" y="1571757"/>
            <a:ext cx="3252874" cy="47518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Необходимо сделать</a:t>
            </a:r>
            <a:endParaRPr lang="ru-RU" sz="2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54" y="4568488"/>
            <a:ext cx="3436896" cy="2277852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4959788" y="4772881"/>
            <a:ext cx="3347963" cy="3852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Фото объекта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959787" y="5234387"/>
            <a:ext cx="3347963" cy="3852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Стоимость объекта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959787" y="5695893"/>
            <a:ext cx="3347963" cy="3852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Заявка поселения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959787" y="6140650"/>
            <a:ext cx="3347963" cy="3852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Документы по проекту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687754" y="2046940"/>
            <a:ext cx="0" cy="2129533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авая фигурная скобка 29"/>
          <p:cNvSpPr/>
          <p:nvPr/>
        </p:nvSpPr>
        <p:spPr>
          <a:xfrm>
            <a:off x="4353169" y="4772881"/>
            <a:ext cx="351693" cy="1753040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240" name="Прямая соединительная линия 10239"/>
          <p:cNvCxnSpPr>
            <a:stCxn id="9" idx="1"/>
          </p:cNvCxnSpPr>
          <p:nvPr/>
        </p:nvCxnSpPr>
        <p:spPr>
          <a:xfrm flipH="1">
            <a:off x="687754" y="2366316"/>
            <a:ext cx="488843" cy="1746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699107" y="2860502"/>
            <a:ext cx="488843" cy="1746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687754" y="3467402"/>
            <a:ext cx="488843" cy="1746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687754" y="4167273"/>
            <a:ext cx="488843" cy="1746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37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7303795" y="6492875"/>
            <a:ext cx="1829044" cy="365125"/>
          </a:xfrm>
        </p:spPr>
        <p:txBody>
          <a:bodyPr/>
          <a:lstStyle/>
          <a:p>
            <a:pPr algn="r">
              <a:defRPr/>
            </a:pPr>
            <a:fld id="{05DE1E16-A81C-4077-8DF2-7B4313B03F1B}" type="slidenum">
              <a:rPr lang="ru-RU"/>
              <a:pPr algn="r">
                <a:defRPr/>
              </a:pPr>
              <a:t>28</a:t>
            </a:fld>
            <a:endParaRPr lang="ru-RU"/>
          </a:p>
        </p:txBody>
      </p:sp>
      <p:sp>
        <p:nvSpPr>
          <p:cNvPr id="10242" name="Заголовок 2"/>
          <p:cNvSpPr>
            <a:spLocks noGrp="1"/>
          </p:cNvSpPr>
          <p:nvPr>
            <p:ph type="title"/>
          </p:nvPr>
        </p:nvSpPr>
        <p:spPr>
          <a:xfrm>
            <a:off x="1055688" y="79375"/>
            <a:ext cx="7899400" cy="485775"/>
          </a:xfrm>
        </p:spPr>
        <p:txBody>
          <a:bodyPr/>
          <a:lstStyle/>
          <a:p>
            <a:r>
              <a:rPr lang="ru-RU" dirty="0" smtClean="0"/>
              <a:t>Организация собрания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7087" y="914312"/>
            <a:ext cx="8919028" cy="8910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Важно обеспечить участие в собрании максимального количества жителей</a:t>
            </a:r>
            <a:endParaRPr 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75320" y="2639507"/>
            <a:ext cx="8130793" cy="750277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Обеспечить удобное место и время собрания, размер и состояние помещения (отопление, электричество, посадочные места)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1888" y="2081335"/>
            <a:ext cx="3252874" cy="47518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Необходимо сделать</a:t>
            </a:r>
            <a:endParaRPr lang="ru-RU" sz="2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Прямая соединительная линия 18"/>
          <p:cNvCxnSpPr>
            <a:stCxn id="6" idx="1"/>
          </p:cNvCxnSpPr>
          <p:nvPr/>
        </p:nvCxnSpPr>
        <p:spPr>
          <a:xfrm flipH="1" flipV="1">
            <a:off x="511822" y="3014645"/>
            <a:ext cx="363498" cy="1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875322" y="3509091"/>
            <a:ext cx="8130793" cy="991498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Подготовить необходимые документы (памятку по ведению собрания, бланки регистрационных листов, бланк для ведения протокола)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75320" y="4625844"/>
            <a:ext cx="8130793" cy="750277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Подготовить фотоаппарат, видеокамеру, проектор для слайдов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75321" y="5501376"/>
            <a:ext cx="8130793" cy="750277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Обеспечить участие куратора ППМИ от администрации района в собрании 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500185" y="2556518"/>
            <a:ext cx="7815" cy="3328467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 flipV="1">
            <a:off x="500185" y="4004840"/>
            <a:ext cx="363498" cy="1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511822" y="5005628"/>
            <a:ext cx="363498" cy="1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 flipV="1">
            <a:off x="511822" y="5876513"/>
            <a:ext cx="363498" cy="1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85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7303795" y="6492875"/>
            <a:ext cx="1829044" cy="365125"/>
          </a:xfrm>
        </p:spPr>
        <p:txBody>
          <a:bodyPr/>
          <a:lstStyle/>
          <a:p>
            <a:pPr algn="r">
              <a:defRPr/>
            </a:pPr>
            <a:fld id="{05DE1E16-A81C-4077-8DF2-7B4313B03F1B}" type="slidenum">
              <a:rPr lang="ru-RU"/>
              <a:pPr algn="r">
                <a:defRPr/>
              </a:pPr>
              <a:t>29</a:t>
            </a:fld>
            <a:endParaRPr lang="ru-RU"/>
          </a:p>
        </p:txBody>
      </p:sp>
      <p:sp>
        <p:nvSpPr>
          <p:cNvPr id="10242" name="Заголовок 2"/>
          <p:cNvSpPr>
            <a:spLocks noGrp="1"/>
          </p:cNvSpPr>
          <p:nvPr>
            <p:ph type="title"/>
          </p:nvPr>
        </p:nvSpPr>
        <p:spPr>
          <a:xfrm>
            <a:off x="1055688" y="79375"/>
            <a:ext cx="7899400" cy="485775"/>
          </a:xfrm>
        </p:spPr>
        <p:txBody>
          <a:bodyPr/>
          <a:lstStyle/>
          <a:p>
            <a:r>
              <a:rPr lang="ru-RU" dirty="0" smtClean="0"/>
              <a:t>Ход собрания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1756" y="969174"/>
            <a:ext cx="8919028" cy="5656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Важно! Каждое решение принимается голосованием</a:t>
            </a:r>
            <a:endParaRPr 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79313" y="2288046"/>
            <a:ext cx="8130793" cy="458430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Выбор председателя и секретаря собрания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1756" y="1701290"/>
            <a:ext cx="3252874" cy="47518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Порядок собрания</a:t>
            </a:r>
            <a:endParaRPr lang="ru-RU" sz="2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511823" y="2176473"/>
            <a:ext cx="3992" cy="4277624"/>
          </a:xfrm>
          <a:prstGeom prst="straightConnector1">
            <a:avLst/>
          </a:prstGeom>
          <a:ln w="22225">
            <a:solidFill>
              <a:schemeClr val="accent3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6" idx="1"/>
          </p:cNvCxnSpPr>
          <p:nvPr/>
        </p:nvCxnSpPr>
        <p:spPr>
          <a:xfrm flipH="1">
            <a:off x="515815" y="2517261"/>
            <a:ext cx="363498" cy="3010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875321" y="3719899"/>
            <a:ext cx="8130793" cy="750277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Правила участия в ППМИ (критерии отбора, требования к проектам, софинансирование)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75321" y="4581749"/>
            <a:ext cx="8130793" cy="436770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Принятие решения об участии в ППМИ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75321" y="2858049"/>
            <a:ext cx="8130793" cy="750277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Информация о ППМИ и возможностях, примеры готовых проектов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78862" y="5130092"/>
            <a:ext cx="8130793" cy="436770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Обсуждение возможных проектов и выбор проекта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75321" y="5680833"/>
            <a:ext cx="8130793" cy="436770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Определение вклада населения (денежный и </a:t>
            </a:r>
            <a:r>
              <a:rPr lang="ru-RU" sz="2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неденежный</a:t>
            </a:r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75321" y="6226778"/>
            <a:ext cx="8130793" cy="436770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Выбрать инициативную группу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515815" y="3232389"/>
            <a:ext cx="363498" cy="3010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511823" y="4094239"/>
            <a:ext cx="363498" cy="3010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511823" y="4785582"/>
            <a:ext cx="363498" cy="3010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511823" y="5323767"/>
            <a:ext cx="363498" cy="3010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511823" y="5875943"/>
            <a:ext cx="363498" cy="3010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511823" y="6454097"/>
            <a:ext cx="363498" cy="3010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25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043608" y="64208"/>
            <a:ext cx="7920880" cy="648391"/>
          </a:xfrm>
          <a:noFill/>
        </p:spPr>
        <p:txBody>
          <a:bodyPr>
            <a:noAutofit/>
          </a:bodyPr>
          <a:lstStyle/>
          <a:p>
            <a:pPr defTabSz="914400" fontAlgn="base">
              <a:spcAft>
                <a:spcPct val="0"/>
              </a:spcAft>
              <a:defRPr/>
            </a:pPr>
            <a:r>
              <a:rPr lang="ru-RU" sz="3000" b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сельских поселений</a:t>
            </a:r>
            <a:endParaRPr lang="ru-RU" sz="3000" b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43001" y="5013176"/>
            <a:ext cx="4165108" cy="720080"/>
          </a:xfrm>
          <a:prstGeom prst="rect">
            <a:avLst/>
          </a:prstGeom>
          <a:ln>
            <a:noFill/>
          </a:ln>
        </p:spPr>
        <p:txBody>
          <a:bodyPr lIns="0" tIns="0" rIns="13716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>
              <a:defRPr/>
            </a:pPr>
            <a:endParaRPr lang="ru-RU" sz="1200" kern="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455" y="1169949"/>
            <a:ext cx="8474571" cy="12953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Несбалансированность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бюджетов поселений, отсутствие дополнительных источников финансирования полномочий местного самоуправления</a:t>
            </a:r>
            <a:endParaRPr kumimoji="0" lang="ru-RU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1455" y="2752165"/>
            <a:ext cx="8474571" cy="16584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Слабость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локальных сообществ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отсутствие реальной вовлеченности местных жителей в процесс формирования и расходования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бюджетов,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 реализации полномочий местного самоуправления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1455" y="4746867"/>
            <a:ext cx="8474571" cy="17794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Невысокая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местных администраций, отсутствие компетенций по вопросам развития территории, привлечения дополнительных средств в бюджет поселения, проектного управления</a:t>
            </a:r>
            <a:endParaRPr kumimoji="0" lang="ru-RU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31573" y="6343744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49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7303795" y="6492875"/>
            <a:ext cx="1829044" cy="365125"/>
          </a:xfrm>
        </p:spPr>
        <p:txBody>
          <a:bodyPr/>
          <a:lstStyle/>
          <a:p>
            <a:pPr algn="r">
              <a:defRPr/>
            </a:pPr>
            <a:fld id="{05DE1E16-A81C-4077-8DF2-7B4313B03F1B}" type="slidenum">
              <a:rPr lang="ru-RU"/>
              <a:pPr algn="r">
                <a:defRPr/>
              </a:pPr>
              <a:t>30</a:t>
            </a:fld>
            <a:endParaRPr lang="ru-RU"/>
          </a:p>
        </p:txBody>
      </p:sp>
      <p:sp>
        <p:nvSpPr>
          <p:cNvPr id="10242" name="Заголовок 2"/>
          <p:cNvSpPr>
            <a:spLocks noGrp="1"/>
          </p:cNvSpPr>
          <p:nvPr>
            <p:ph type="title"/>
          </p:nvPr>
        </p:nvSpPr>
        <p:spPr>
          <a:xfrm>
            <a:off x="1055688" y="79375"/>
            <a:ext cx="7899400" cy="485775"/>
          </a:xfrm>
        </p:spPr>
        <p:txBody>
          <a:bodyPr/>
          <a:lstStyle/>
          <a:p>
            <a:r>
              <a:rPr lang="ru-RU" dirty="0" smtClean="0"/>
              <a:t>Итоги собрания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60423" y="2071950"/>
            <a:ext cx="7694665" cy="5656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Оформление протокола (в электронной системе)</a:t>
            </a:r>
            <a:endParaRPr 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60423" y="2879911"/>
            <a:ext cx="7694665" cy="5656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Регистрационные листы</a:t>
            </a:r>
            <a:endParaRPr 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260423" y="3687872"/>
            <a:ext cx="7694665" cy="5656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Фото и видеозапись собрания </a:t>
            </a:r>
            <a:endParaRPr 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260423" y="4524689"/>
            <a:ext cx="7694665" cy="5656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Размещение итогов собрания в печатных СМИ</a:t>
            </a:r>
            <a:endParaRPr 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6437" y="954073"/>
            <a:ext cx="8919028" cy="8756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итогам собрания должны быть оформлены документы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726831" y="1829673"/>
            <a:ext cx="7815" cy="2976789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stCxn id="5" idx="1"/>
          </p:cNvCxnSpPr>
          <p:nvPr/>
        </p:nvCxnSpPr>
        <p:spPr>
          <a:xfrm flipH="1">
            <a:off x="742462" y="2354792"/>
            <a:ext cx="517961" cy="0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742462" y="3165114"/>
            <a:ext cx="517961" cy="0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726831" y="3970714"/>
            <a:ext cx="517961" cy="0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726831" y="4806462"/>
            <a:ext cx="517961" cy="0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96437" y="5488320"/>
            <a:ext cx="8919028" cy="875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Документы должны быть приложены к заявке</a:t>
            </a:r>
            <a:endParaRPr 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08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81957" y="2688772"/>
            <a:ext cx="7696200" cy="563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b="1" dirty="0" smtClean="0">
                <a:latin typeface="Georgia" panose="02040502050405020303" pitchFamily="18" charset="0"/>
              </a:rPr>
              <a:t>Функции куратора</a:t>
            </a:r>
          </a:p>
        </p:txBody>
      </p:sp>
    </p:spTree>
    <p:extLst>
      <p:ext uri="{BB962C8B-B14F-4D97-AF65-F5344CB8AC3E}">
        <p14:creationId xmlns:p14="http://schemas.microsoft.com/office/powerpoint/2010/main" val="416031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реализации ППМИ в 2018 году</a:t>
            </a:r>
            <a:endParaRPr lang="ru-RU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342712" y="1016000"/>
            <a:ext cx="1961088" cy="1650670"/>
          </a:xfrm>
          <a:prstGeom prst="homePlate">
            <a:avLst>
              <a:gd name="adj" fmla="val 35612"/>
            </a:avLst>
          </a:prstGeom>
          <a:solidFill>
            <a:schemeClr val="accent6">
              <a:lumMod val="60000"/>
              <a:lumOff val="40000"/>
            </a:schemeClr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Общее</a:t>
            </a:r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51100" y="1016000"/>
            <a:ext cx="6464300" cy="299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1. Оказание консультаций и помощи поселениям на всех этапах реализации ППМИ (взаимодействие поселений с Минфином через куратора) </a:t>
            </a:r>
          </a:p>
          <a:p>
            <a:pPr algn="l"/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 Подготовка информации по мониторингу для Минфина (1 раз в 2 недели) по каждому направлению и этапу</a:t>
            </a:r>
          </a:p>
        </p:txBody>
      </p:sp>
      <p:sp>
        <p:nvSpPr>
          <p:cNvPr id="6" name="Пятиугольник 5"/>
          <p:cNvSpPr/>
          <p:nvPr/>
        </p:nvSpPr>
        <p:spPr>
          <a:xfrm>
            <a:off x="342712" y="4705680"/>
            <a:ext cx="1961088" cy="1650670"/>
          </a:xfrm>
          <a:prstGeom prst="homePlate">
            <a:avLst>
              <a:gd name="adj" fmla="val 35612"/>
            </a:avLst>
          </a:prstGeom>
          <a:solidFill>
            <a:schemeClr val="accent6">
              <a:lumMod val="60000"/>
              <a:lumOff val="40000"/>
            </a:schemeClr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«Школа ППМИ»</a:t>
            </a:r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086" y="4197847"/>
            <a:ext cx="169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октябрь 2017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51100" y="4382513"/>
            <a:ext cx="6464300" cy="21744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l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Школе ППМИ 2018</a:t>
            </a:r>
          </a:p>
          <a:p>
            <a:pPr marL="457200" indent="-457200" algn="l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присутствия на Школе всех поселений, заинтересованных в реализации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ППМИ</a:t>
            </a:r>
          </a:p>
          <a:p>
            <a:pPr marL="457200" indent="-457200" algn="l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«мини Школы ППМИ» с поселениями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33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реализации ППМИ в 2018 году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41023" y="1014476"/>
            <a:ext cx="1697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>
                <a:solidFill>
                  <a:srgbClr val="C00000"/>
                </a:solidFill>
                <a:latin typeface="Georgia" panose="02040502050405020303" pitchFamily="18" charset="0"/>
              </a:rPr>
              <a:t>о</a:t>
            </a:r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ктябрь - декабрь 2017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108983" y="1738372"/>
            <a:ext cx="1961088" cy="1650670"/>
          </a:xfrm>
          <a:prstGeom prst="homePlate">
            <a:avLst>
              <a:gd name="adj" fmla="val 35612"/>
            </a:avLst>
          </a:prstGeom>
          <a:solidFill>
            <a:schemeClr val="accent6">
              <a:lumMod val="60000"/>
              <a:lumOff val="40000"/>
            </a:schemeClr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Собрания граждан</a:t>
            </a:r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22695" y="1015999"/>
            <a:ext cx="6808763" cy="53403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Сбор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об участии / неучастии поселения в ППМИ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поселениями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предварительной работы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подготовке собраний (анкеты, опросные листы;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фотофиксация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поселений по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собраний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(определение даты и места проведения собрания, размещение информации о ППМИ и собраниях в СМИ, объявления)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собранию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(подбор на сайте ППМИ возможных к реализации проектов – типология, стоимость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44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реализации ППМИ в 2018 году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41023" y="1014476"/>
            <a:ext cx="1697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>
                <a:solidFill>
                  <a:srgbClr val="C00000"/>
                </a:solidFill>
                <a:latin typeface="Georgia" panose="02040502050405020303" pitchFamily="18" charset="0"/>
              </a:rPr>
              <a:t>о</a:t>
            </a:r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ктябрь - декабрь 2017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108983" y="1738372"/>
            <a:ext cx="1961088" cy="1650670"/>
          </a:xfrm>
          <a:prstGeom prst="homePlate">
            <a:avLst>
              <a:gd name="adj" fmla="val 35612"/>
            </a:avLst>
          </a:prstGeom>
          <a:solidFill>
            <a:schemeClr val="accent6">
              <a:lumMod val="60000"/>
              <a:lumOff val="40000"/>
            </a:schemeClr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Собрания граждан</a:t>
            </a:r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22695" y="1016000"/>
            <a:ext cx="6808763" cy="47939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собраниях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помощь поселениям в ведении собраний (информация о ППМИ, условия участия,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принятия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решений по всем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необходимым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проект, денежный вклад,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неденежный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вклад, выбор инициативной группы и руководителя инициативной группы)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видеофиксации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собраний (общее фото собрания для возможности проверки количества участников)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Контроль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размещением информации о результатах собрания в СМИ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023" y="3602931"/>
            <a:ext cx="169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продолжение</a:t>
            </a:r>
            <a:endParaRPr lang="ru-RU" sz="1800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77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реализации ППМИ в 2018 году</a:t>
            </a:r>
            <a:endParaRPr lang="ru-RU" dirty="0"/>
          </a:p>
        </p:txBody>
      </p:sp>
      <p:sp>
        <p:nvSpPr>
          <p:cNvPr id="12" name="Пятиугольник 11"/>
          <p:cNvSpPr/>
          <p:nvPr/>
        </p:nvSpPr>
        <p:spPr>
          <a:xfrm>
            <a:off x="168741" y="1632710"/>
            <a:ext cx="1961088" cy="1650670"/>
          </a:xfrm>
          <a:prstGeom prst="homePlate">
            <a:avLst>
              <a:gd name="adj" fmla="val 35612"/>
            </a:avLst>
          </a:prstGeom>
          <a:solidFill>
            <a:schemeClr val="accent6">
              <a:lumMod val="60000"/>
              <a:lumOff val="40000"/>
            </a:schemeClr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Подготовка конкурс-</a:t>
            </a:r>
            <a:r>
              <a:rPr lang="ru-RU" sz="18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ных</a:t>
            </a:r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заявок</a:t>
            </a:r>
            <a:endParaRPr lang="ru-RU" sz="1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040" y="958182"/>
            <a:ext cx="1697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>
                <a:solidFill>
                  <a:srgbClr val="C00000"/>
                </a:solidFill>
                <a:latin typeface="Georgia" panose="02040502050405020303" pitchFamily="18" charset="0"/>
              </a:rPr>
              <a:t>н</a:t>
            </a:r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оябрь 2017 –январь 2018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22695" y="1016000"/>
            <a:ext cx="6808763" cy="47939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Контроль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поселениями дефектных ведомостей и других документов, необходимых для составления смет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подключение специалистов администрации по строительству в целях исключения строительных и технических ошибок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документов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составление смет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проверку 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РЦЦС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включения расходов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проекты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поселений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поселения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раунд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реализации ППМИ в 2018 году</a:t>
            </a:r>
            <a:endParaRPr lang="ru-RU" dirty="0"/>
          </a:p>
        </p:txBody>
      </p:sp>
      <p:sp>
        <p:nvSpPr>
          <p:cNvPr id="12" name="Пятиугольник 11"/>
          <p:cNvSpPr/>
          <p:nvPr/>
        </p:nvSpPr>
        <p:spPr>
          <a:xfrm>
            <a:off x="140605" y="1632710"/>
            <a:ext cx="1961088" cy="1650670"/>
          </a:xfrm>
          <a:prstGeom prst="homePlate">
            <a:avLst>
              <a:gd name="adj" fmla="val 35612"/>
            </a:avLst>
          </a:prstGeom>
          <a:solidFill>
            <a:schemeClr val="accent6">
              <a:lumMod val="60000"/>
              <a:lumOff val="40000"/>
            </a:schemeClr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Подготовка конкурс-</a:t>
            </a:r>
            <a:r>
              <a:rPr lang="ru-RU" sz="18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ных</a:t>
            </a:r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заявок</a:t>
            </a:r>
            <a:endParaRPr lang="ru-RU" sz="1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904" y="958182"/>
            <a:ext cx="1697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>
                <a:solidFill>
                  <a:srgbClr val="C00000"/>
                </a:solidFill>
                <a:latin typeface="Georgia" panose="02040502050405020303" pitchFamily="18" charset="0"/>
              </a:rPr>
              <a:t>н</a:t>
            </a:r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оябрь 2017 –январь 2018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22695" y="958183"/>
            <a:ext cx="6822831" cy="57632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подготовке и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оформлении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протокол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установленной форме, распечатанный из электронной системы + фото собрания;</a:t>
            </a:r>
          </a:p>
          <a:p>
            <a:pPr algn="l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заявка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установленной форме, распечатанная из электронной системы;</a:t>
            </a:r>
          </a:p>
          <a:p>
            <a:pPr algn="l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выписка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бюджета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поселения по образцу;</a:t>
            </a:r>
          </a:p>
          <a:p>
            <a:pPr algn="l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подтверждение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права собственности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объект или земельный участок;</a:t>
            </a:r>
          </a:p>
          <a:p>
            <a:pPr algn="l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сметная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согласованная РЦЦС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копии договоров с РЦЦС;</a:t>
            </a:r>
          </a:p>
          <a:p>
            <a:pPr algn="l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гарантийные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юридических лиц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денежный вклад 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неденежный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вклад;</a:t>
            </a:r>
          </a:p>
          <a:p>
            <a:pPr algn="l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гарантийные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Законодательного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фото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либо планируемого места размещения объекта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023" y="3602931"/>
            <a:ext cx="169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продолжение</a:t>
            </a:r>
            <a:endParaRPr lang="ru-RU" sz="1800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86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реализации ППМИ в 2018 году</a:t>
            </a:r>
            <a:endParaRPr lang="ru-RU" dirty="0"/>
          </a:p>
        </p:txBody>
      </p:sp>
      <p:sp>
        <p:nvSpPr>
          <p:cNvPr id="13" name="Пятиугольник 12"/>
          <p:cNvSpPr/>
          <p:nvPr/>
        </p:nvSpPr>
        <p:spPr>
          <a:xfrm>
            <a:off x="117643" y="1516308"/>
            <a:ext cx="2062849" cy="1648923"/>
          </a:xfrm>
          <a:prstGeom prst="homePlate">
            <a:avLst>
              <a:gd name="adj" fmla="val 35612"/>
            </a:avLst>
          </a:prstGeom>
          <a:solidFill>
            <a:schemeClr val="accent6">
              <a:lumMod val="60000"/>
              <a:lumOff val="40000"/>
            </a:schemeClr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Конкурс</a:t>
            </a:r>
            <a:endParaRPr lang="ru-RU" sz="24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874" y="1002710"/>
            <a:ext cx="1925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март 2018</a:t>
            </a:r>
            <a:endParaRPr lang="ru-RU" sz="2000" b="1" u="sng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22695" y="958183"/>
            <a:ext cx="6822831" cy="5189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Обязательно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присутствие при подаче заявок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соответствии с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приема заявок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Доведение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о победителях конкурсного отбора до поселений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изменений в бюджеты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поселений (все источники, кроме местного бюджета, расходы на реализацию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Минфином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Контроль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информирования населения в случае проигрыша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Разбор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проигрыша 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проигравшими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поселениями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68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реализации ППМИ в 2018 году</a:t>
            </a:r>
            <a:endParaRPr lang="ru-RU" dirty="0"/>
          </a:p>
        </p:txBody>
      </p:sp>
      <p:sp>
        <p:nvSpPr>
          <p:cNvPr id="19" name="Пятиугольник 18"/>
          <p:cNvSpPr/>
          <p:nvPr/>
        </p:nvSpPr>
        <p:spPr>
          <a:xfrm>
            <a:off x="157731" y="1356938"/>
            <a:ext cx="1961088" cy="1650670"/>
          </a:xfrm>
          <a:prstGeom prst="homePlate">
            <a:avLst>
              <a:gd name="adj" fmla="val 35612"/>
            </a:avLst>
          </a:prstGeom>
          <a:solidFill>
            <a:schemeClr val="accent3">
              <a:lumMod val="75000"/>
            </a:schemeClr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Заключе-ние</a:t>
            </a:r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мун</a:t>
            </a:r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. контрактов</a:t>
            </a:r>
            <a:endParaRPr lang="ru-RU" sz="1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634" y="958183"/>
            <a:ext cx="169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апрель 2018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22695" y="958183"/>
            <a:ext cx="6822831" cy="46970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подготовкой 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размещением заявок на торги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работ, отсутствие авансирования, обеспечение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Контроль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заключения контрактов с победителями торгов (наличие всех приложений)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поселениями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отчетов о заключении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представления в Минфин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 направлением в Минфин (правильность заполнения реквизитов и сумм, наличие копий контрактов с приложениями)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07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реализации ППМИ в 2018 году</a:t>
            </a:r>
            <a:endParaRPr lang="ru-RU" dirty="0"/>
          </a:p>
        </p:txBody>
      </p:sp>
      <p:sp>
        <p:nvSpPr>
          <p:cNvPr id="20" name="Пятиугольник 19"/>
          <p:cNvSpPr/>
          <p:nvPr/>
        </p:nvSpPr>
        <p:spPr>
          <a:xfrm>
            <a:off x="54537" y="1588921"/>
            <a:ext cx="1961088" cy="1650670"/>
          </a:xfrm>
          <a:prstGeom prst="homePlate">
            <a:avLst>
              <a:gd name="adj" fmla="val 35612"/>
            </a:avLst>
          </a:prstGeom>
          <a:solidFill>
            <a:srgbClr val="85A644"/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Реализа-ция</a:t>
            </a:r>
            <a:r>
              <a:rPr lang="ru-RU" sz="20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проектов</a:t>
            </a:r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6578" y="928402"/>
            <a:ext cx="1697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апрель – август 2018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22695" y="958183"/>
            <a:ext cx="6822831" cy="52456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сбора средств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населения и юридических лиц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Контроль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выполнением работ на объектах (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подключение специалистов администрации по строительству для контроля качества работ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Своевременное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проблем при реализации проектов и направление информации в Минфин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Обязательное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приемке работ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объектах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Информирование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Минфина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планируемой дате подписания акта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выполненных работ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участия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МинКонтроля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приемке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</a:t>
            </a:r>
          </a:p>
          <a:p>
            <a:pPr algn="l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68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586470"/>
            <a:ext cx="2133600" cy="365125"/>
          </a:xfrm>
        </p:spPr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6289" y="78830"/>
            <a:ext cx="7898524" cy="485775"/>
          </a:xfrm>
        </p:spPr>
        <p:txBody>
          <a:bodyPr/>
          <a:lstStyle/>
          <a:p>
            <a:r>
              <a:rPr lang="ru-RU" dirty="0"/>
              <a:t>Что такое </a:t>
            </a:r>
            <a:r>
              <a:rPr lang="ru-RU" dirty="0" smtClean="0"/>
              <a:t>ППМИ?</a:t>
            </a:r>
            <a:endParaRPr lang="ru-RU" dirty="0"/>
          </a:p>
        </p:txBody>
      </p:sp>
      <p:pic>
        <p:nvPicPr>
          <p:cNvPr id="15" name="Рисунок 14" descr="C:\Documents and Settings\Shefova\Desktop\Бологое_Березайка_мнения из зала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750" y="3163323"/>
            <a:ext cx="3388731" cy="19847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6" name="Рисунок 15" descr="H:\МБО\ППМИ\10_Открытие объектов\Спировский_Спирово\баня спирово\IMG_039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4475" y="3789723"/>
            <a:ext cx="3142570" cy="20709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7" name="Рисунок 16" descr="H:\МБО\ППМИ\10_Открытие объектов\Зубцовский_Зубцовское_ДК_24.08\Открытие\getImage (36)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661" y="4303354"/>
            <a:ext cx="3007659" cy="20214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470750" y="5148044"/>
            <a:ext cx="2573724" cy="6278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1800">
                <a:effectLst/>
                <a:latin typeface="Georgia"/>
                <a:ea typeface="Calibri"/>
                <a:cs typeface="Times New Roman"/>
              </a:rPr>
              <a:t>Собрание граждан</a:t>
            </a:r>
            <a:endParaRPr lang="ru-RU" sz="1800">
              <a:effectLst/>
              <a:ea typeface="Calibri"/>
              <a:cs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56014" y="5461968"/>
            <a:ext cx="2881647" cy="7295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1800" dirty="0">
                <a:effectLst/>
                <a:latin typeface="Georgia"/>
                <a:ea typeface="Calibri"/>
                <a:cs typeface="Times New Roman"/>
              </a:rPr>
              <a:t>Субботник – подготовка к реализации проекта</a:t>
            </a:r>
            <a:endParaRPr lang="ru-RU" sz="1800" dirty="0">
              <a:effectLst/>
              <a:ea typeface="Calibri"/>
              <a:cs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937661" y="6098179"/>
            <a:ext cx="3007659" cy="7346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1800" dirty="0">
                <a:effectLst/>
                <a:latin typeface="Georgia"/>
                <a:ea typeface="Calibri"/>
                <a:cs typeface="Times New Roman"/>
              </a:rPr>
              <a:t>Торжественное открытие с участием населения</a:t>
            </a:r>
            <a:endParaRPr lang="ru-RU" sz="1800" dirty="0">
              <a:effectLst/>
              <a:ea typeface="Calibri"/>
              <a:cs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70749" y="960385"/>
            <a:ext cx="8474571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Georgia" panose="02040502050405020303" pitchFamily="18" charset="0"/>
              </a:rPr>
              <a:t>ППМИ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smtClean="0">
                <a:latin typeface="Georgia" panose="02040502050405020303" pitchFamily="18" charset="0"/>
              </a:rPr>
              <a:t>- выделение </a:t>
            </a:r>
            <a:r>
              <a:rPr lang="ru-RU" sz="2400" dirty="0">
                <a:latin typeface="Georgia" panose="02040502050405020303" pitchFamily="18" charset="0"/>
              </a:rPr>
              <a:t>на </a:t>
            </a:r>
            <a:r>
              <a:rPr lang="ru-RU" sz="2400" b="1" u="sng" dirty="0">
                <a:latin typeface="Georgia" panose="02040502050405020303" pitchFamily="18" charset="0"/>
              </a:rPr>
              <a:t>конкурсной </a:t>
            </a:r>
            <a:r>
              <a:rPr lang="ru-RU" sz="2400" dirty="0">
                <a:latin typeface="Georgia" panose="02040502050405020303" pitchFamily="18" charset="0"/>
              </a:rPr>
              <a:t>основе </a:t>
            </a:r>
            <a:r>
              <a:rPr lang="ru-RU" sz="2400" b="1" u="sng" dirty="0">
                <a:latin typeface="Georgia" panose="02040502050405020303" pitchFamily="18" charset="0"/>
              </a:rPr>
              <a:t>субсидий</a:t>
            </a:r>
            <a:r>
              <a:rPr lang="ru-RU" sz="2400" dirty="0">
                <a:latin typeface="Georgia" panose="02040502050405020303" pitchFamily="18" charset="0"/>
              </a:rPr>
              <a:t> из областного бюджета на реализацию </a:t>
            </a:r>
            <a:r>
              <a:rPr lang="ru-RU" sz="2400" dirty="0" smtClean="0">
                <a:latin typeface="Georgia" panose="02040502050405020303" pitchFamily="18" charset="0"/>
              </a:rPr>
              <a:t>проектов, направленных </a:t>
            </a:r>
            <a:r>
              <a:rPr lang="ru-RU" sz="2400" dirty="0">
                <a:latin typeface="Georgia" panose="02040502050405020303" pitchFamily="18" charset="0"/>
              </a:rPr>
              <a:t>на </a:t>
            </a:r>
            <a:r>
              <a:rPr lang="ru-RU" sz="2400" b="1" u="sng" dirty="0">
                <a:latin typeface="Georgia" panose="02040502050405020303" pitchFamily="18" charset="0"/>
              </a:rPr>
              <a:t>благоустройство и ремонт объектов общественной </a:t>
            </a:r>
            <a:r>
              <a:rPr lang="ru-RU" sz="2400" b="1" u="sng" dirty="0" smtClean="0">
                <a:latin typeface="Georgia" panose="02040502050405020303" pitchFamily="18" charset="0"/>
              </a:rPr>
              <a:t>инфраструктуры</a:t>
            </a:r>
            <a:r>
              <a:rPr lang="ru-RU" sz="2400" dirty="0" smtClean="0">
                <a:latin typeface="Georgia" panose="02040502050405020303" pitchFamily="18" charset="0"/>
              </a:rPr>
              <a:t>. Отбор, реализация и контроль реализации проектов – при </a:t>
            </a:r>
            <a:r>
              <a:rPr lang="ru-RU" sz="2400" b="1" u="sng" dirty="0" smtClean="0">
                <a:latin typeface="Georgia" panose="02040502050405020303" pitchFamily="18" charset="0"/>
              </a:rPr>
              <a:t>обязательном участии населения</a:t>
            </a:r>
            <a:endParaRPr lang="ru-RU" sz="2400" b="1" u="sng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57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реализации ППМИ в 2018 году</a:t>
            </a:r>
            <a:endParaRPr lang="ru-RU" dirty="0"/>
          </a:p>
        </p:txBody>
      </p:sp>
      <p:sp>
        <p:nvSpPr>
          <p:cNvPr id="20" name="Пятиугольник 19"/>
          <p:cNvSpPr/>
          <p:nvPr/>
        </p:nvSpPr>
        <p:spPr>
          <a:xfrm>
            <a:off x="54537" y="1588921"/>
            <a:ext cx="1961088" cy="1650670"/>
          </a:xfrm>
          <a:prstGeom prst="homePlate">
            <a:avLst>
              <a:gd name="adj" fmla="val 35612"/>
            </a:avLst>
          </a:prstGeom>
          <a:solidFill>
            <a:srgbClr val="85A644"/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Реализа-ция</a:t>
            </a:r>
            <a:r>
              <a:rPr lang="ru-RU" sz="20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проектов</a:t>
            </a:r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6578" y="928402"/>
            <a:ext cx="1697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апрель – август 2018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22695" y="958183"/>
            <a:ext cx="6822831" cy="46970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выполненных работ и подготовки подтверждающих оплату документов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отчетов о завершении проектов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направления в Минфин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готового объекта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 тех же ракурсов и мест, что и фото объекта до реализации проекта)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 направлением в Минфин (заполнение всех реквизитов, приложение всех документов, указание правильных сумм)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023" y="3602931"/>
            <a:ext cx="169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продолжение</a:t>
            </a:r>
            <a:endParaRPr lang="ru-RU" sz="1800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48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реализации ППМИ в 2018 году</a:t>
            </a:r>
            <a:endParaRPr lang="ru-RU" dirty="0"/>
          </a:p>
        </p:txBody>
      </p:sp>
      <p:sp>
        <p:nvSpPr>
          <p:cNvPr id="21" name="Пятиугольник 20"/>
          <p:cNvSpPr/>
          <p:nvPr/>
        </p:nvSpPr>
        <p:spPr>
          <a:xfrm>
            <a:off x="106805" y="1723300"/>
            <a:ext cx="1961088" cy="1650670"/>
          </a:xfrm>
          <a:prstGeom prst="homePlate">
            <a:avLst>
              <a:gd name="adj" fmla="val 35612"/>
            </a:avLst>
          </a:prstGeom>
          <a:solidFill>
            <a:srgbClr val="95B850"/>
          </a:solidFill>
          <a:ln w="88900" cmpd="dbl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Торжест</a:t>
            </a:r>
            <a:r>
              <a:rPr lang="ru-RU" sz="20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-венное открытие</a:t>
            </a:r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6805" y="965046"/>
            <a:ext cx="1697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>
                <a:solidFill>
                  <a:srgbClr val="C00000"/>
                </a:solidFill>
                <a:latin typeface="Georgia" panose="02040502050405020303" pitchFamily="18" charset="0"/>
              </a:rPr>
              <a:t>м</a:t>
            </a:r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ай - октябрь 2018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22695" y="958183"/>
            <a:ext cx="6822831" cy="41624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поселений по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определению даты открытия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объектов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Минфина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планируемых открытиях объектов (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установленной форме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Обязательное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объектов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фотофиксации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готового объекта и открытия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Контроль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в МФ ТО фото объекта</a:t>
            </a:r>
          </a:p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отчетов об использовании субсидий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01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>
          <a:xfrm>
            <a:off x="1225550" y="2944813"/>
            <a:ext cx="6783333" cy="842854"/>
          </a:xfrm>
        </p:spPr>
        <p:txBody>
          <a:bodyPr/>
          <a:lstStyle/>
          <a:p>
            <a:pPr marL="0" indent="0" algn="ctr" eaLnBrk="1" hangingPunct="1">
              <a:buFontTx/>
              <a:buNone/>
              <a:tabLst>
                <a:tab pos="1882775" algn="l"/>
              </a:tabLst>
            </a:pPr>
            <a:r>
              <a:rPr lang="ru-RU" sz="4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Спасибо за внимание!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72241A-C79D-478A-8E20-24253F34F2CD}" type="slidenum">
              <a:rPr lang="ru-RU"/>
              <a:pPr>
                <a:defRPr/>
              </a:pPr>
              <a:t>42</a:t>
            </a:fld>
            <a:endParaRPr lang="ru-RU"/>
          </a:p>
        </p:txBody>
      </p:sp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0" y="-1588"/>
            <a:ext cx="9144000" cy="930276"/>
            <a:chOff x="0" y="0"/>
            <a:chExt cx="9144000" cy="1493838"/>
          </a:xfrm>
        </p:grpSpPr>
        <p:pic>
          <p:nvPicPr>
            <p:cNvPr id="12296" name="Picture 15" descr="2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149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7" name="Picture 15" descr="22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00200" cy="149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3" name="Picture 13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0"/>
            <a:ext cx="8064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5" descr="22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-1588"/>
            <a:ext cx="1600200" cy="19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Box 17"/>
          <p:cNvSpPr txBox="1">
            <a:spLocks noChangeArrowheads="1"/>
          </p:cNvSpPr>
          <p:nvPr/>
        </p:nvSpPr>
        <p:spPr bwMode="auto">
          <a:xfrm>
            <a:off x="266700" y="11113"/>
            <a:ext cx="9588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ru-RU" sz="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Тверская область</a:t>
            </a:r>
            <a:endParaRPr lang="en-US" sz="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Основная идея Программы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5457036" y="5350483"/>
            <a:ext cx="3514164" cy="961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900" b="1" u="sng" dirty="0" smtClean="0">
                <a:solidFill>
                  <a:schemeClr val="tx1"/>
                </a:solidFill>
              </a:rPr>
              <a:t>Объект общественной инфраструктуры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18480" y="3541357"/>
            <a:ext cx="1977541" cy="2626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900" b="1" u="sng" dirty="0" smtClean="0">
                <a:solidFill>
                  <a:schemeClr val="tx1"/>
                </a:solidFill>
              </a:rPr>
              <a:t>Локальное сообщество</a:t>
            </a:r>
          </a:p>
          <a:p>
            <a:pPr algn="ctr"/>
            <a:r>
              <a:rPr lang="ru-RU" sz="1900" b="1" u="sng" dirty="0" smtClean="0">
                <a:solidFill>
                  <a:schemeClr val="tx1"/>
                </a:solidFill>
              </a:rPr>
              <a:t> (жители поселения, населенного пункта)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flipH="1">
            <a:off x="2545973" y="1155520"/>
            <a:ext cx="2801947" cy="94288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pPr algn="l"/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Выбор приоритета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 flipH="1">
            <a:off x="2545974" y="2268736"/>
            <a:ext cx="2801947" cy="94288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pPr algn="l"/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Софинансирование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flipH="1">
            <a:off x="2545974" y="3330718"/>
            <a:ext cx="2801947" cy="94288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pPr algn="l"/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Участие в реализации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flipH="1">
            <a:off x="2545974" y="4379459"/>
            <a:ext cx="2801947" cy="94288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pPr algn="l"/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Контроль качества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flipH="1">
            <a:off x="2545974" y="5428330"/>
            <a:ext cx="2801947" cy="94288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noAutofit/>
          </a:bodyPr>
          <a:lstStyle/>
          <a:p>
            <a:pPr algn="l"/>
            <a:r>
              <a:rPr lang="ru-RU" sz="18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Сохранность </a:t>
            </a:r>
            <a:endParaRPr lang="ru-RU" sz="18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1028" name="Picture 4" descr="http://www.empoweredsalestraining.com/blog/wp-content/uploads/2012/04/bigstock-man-and-woman-symbols-152148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4" y="2572871"/>
            <a:ext cx="2486166" cy="130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humbs.dreamstime.com/z/home-house-outdoor-structure-infrastructure-fixtures-cliparts-set-human-pictogram-using-different-type-objects-4114799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3"/>
          <a:stretch/>
        </p:blipFill>
        <p:spPr bwMode="auto">
          <a:xfrm>
            <a:off x="5392747" y="992520"/>
            <a:ext cx="3732392" cy="367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.shutterstock.com/z/stock-vector-people-children-home-garden-park-playground-backyard-leisure-recreation-activity-stick-figure-1141825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32"/>
          <a:stretch/>
        </p:blipFill>
        <p:spPr bwMode="auto">
          <a:xfrm>
            <a:off x="5524827" y="4582708"/>
            <a:ext cx="3575787" cy="94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6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Прием заявок (типология проектов)</a:t>
            </a:r>
            <a:endParaRPr lang="ru-RU" dirty="0"/>
          </a:p>
        </p:txBody>
      </p:sp>
      <p:graphicFrame>
        <p:nvGraphicFramePr>
          <p:cNvPr id="5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9751288"/>
              </p:ext>
            </p:extLst>
          </p:nvPr>
        </p:nvGraphicFramePr>
        <p:xfrm>
          <a:off x="-92550" y="376120"/>
          <a:ext cx="9174736" cy="61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Диаграмма" r:id="rId3" imgW="9986113" imgH="7309738" progId="Excel.Chart.8">
                  <p:embed/>
                </p:oleObj>
              </mc:Choice>
              <mc:Fallback>
                <p:oleObj name="Диаграмма" r:id="rId3" imgW="9986113" imgH="7309738" progId="Excel.Chart.8">
                  <p:embed/>
                  <p:pic>
                    <p:nvPicPr>
                      <p:cNvPr id="6" name="Диаграмма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2550" y="376120"/>
                        <a:ext cx="9174736" cy="617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447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6289" y="78830"/>
            <a:ext cx="7898524" cy="485775"/>
          </a:xfrm>
        </p:spPr>
        <p:txBody>
          <a:bodyPr/>
          <a:lstStyle/>
          <a:p>
            <a:r>
              <a:rPr lang="ru-RU" dirty="0" smtClean="0"/>
              <a:t>Примеры проектов ППМИ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8539" y="978885"/>
            <a:ext cx="8314569" cy="5734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Объекты культуры</a:t>
            </a:r>
            <a:endParaRPr lang="ru-RU" sz="2400" b="1" dirty="0">
              <a:solidFill>
                <a:prstClr val="black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539" y="1552334"/>
            <a:ext cx="7328451" cy="5821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Ремонт здания Дома народного творчества в </a:t>
            </a:r>
            <a:r>
              <a:rPr lang="ru-RU" sz="1800" b="1" dirty="0">
                <a:solidFill>
                  <a:schemeClr val="tx1"/>
                </a:solidFill>
                <a:latin typeface="Georgia" panose="02040502050405020303" pitchFamily="18" charset="0"/>
              </a:rPr>
              <a:t>д. </a:t>
            </a:r>
            <a:r>
              <a:rPr lang="ru-RU" sz="18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Будино</a:t>
            </a:r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Бельского района</a:t>
            </a:r>
            <a:endParaRPr lang="ru-RU" sz="1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164262"/>
              </p:ext>
            </p:extLst>
          </p:nvPr>
        </p:nvGraphicFramePr>
        <p:xfrm>
          <a:off x="238538" y="2134485"/>
          <a:ext cx="405555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6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Стоимость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1 512,9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В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ru-RU" baseline="0" dirty="0" err="1" smtClean="0">
                          <a:solidFill>
                            <a:sysClr val="windowText" lastClr="000000"/>
                          </a:solidFill>
                        </a:rPr>
                        <a:t>т.ч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. вклад жителей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103,4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58" y="3418583"/>
            <a:ext cx="3773523" cy="321976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05523" y="6097477"/>
            <a:ext cx="1287603" cy="4414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594" y="2900298"/>
            <a:ext cx="4716219" cy="377234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764517" y="6135632"/>
            <a:ext cx="1056290" cy="4414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43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6289" y="78830"/>
            <a:ext cx="7898524" cy="485775"/>
          </a:xfrm>
        </p:spPr>
        <p:txBody>
          <a:bodyPr/>
          <a:lstStyle/>
          <a:p>
            <a:r>
              <a:rPr lang="ru-RU" dirty="0"/>
              <a:t>Примеры проектов ППМИ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8539" y="978885"/>
            <a:ext cx="8314569" cy="5734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Водоснабжение</a:t>
            </a:r>
            <a:endParaRPr lang="ru-RU" sz="2400" b="1" dirty="0">
              <a:solidFill>
                <a:prstClr val="black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539" y="1549604"/>
            <a:ext cx="7818782" cy="584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Ремонт водонапорной башни пос. Победа Ржевского района</a:t>
            </a:r>
            <a:endParaRPr lang="ru-RU" sz="1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094062"/>
              </p:ext>
            </p:extLst>
          </p:nvPr>
        </p:nvGraphicFramePr>
        <p:xfrm>
          <a:off x="238539" y="2133641"/>
          <a:ext cx="405555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6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Стоимость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1 029,8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В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ru-RU" baseline="0" dirty="0" err="1" smtClean="0">
                          <a:solidFill>
                            <a:sysClr val="windowText" lastClr="000000"/>
                          </a:solidFill>
                        </a:rPr>
                        <a:t>т.ч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. вклад жителей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185,3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4" y="2939184"/>
            <a:ext cx="2836718" cy="378229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266316" y="6114394"/>
            <a:ext cx="1056290" cy="4414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71" y="2359603"/>
            <a:ext cx="3957205" cy="436187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233927" y="6107546"/>
            <a:ext cx="1056290" cy="4414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99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F83AF7-7F38-4844-A35F-777F5FB6AD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6289" y="78830"/>
            <a:ext cx="7898524" cy="485775"/>
          </a:xfrm>
        </p:spPr>
        <p:txBody>
          <a:bodyPr/>
          <a:lstStyle/>
          <a:p>
            <a:r>
              <a:rPr lang="ru-RU" dirty="0"/>
              <a:t>Примеры проектов ППМИ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8539" y="978885"/>
            <a:ext cx="8314569" cy="5734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itchFamily="18" charset="0"/>
              </a:rPr>
              <a:t>Дороги</a:t>
            </a:r>
            <a:endParaRPr lang="ru-RU" sz="2400" b="1" dirty="0">
              <a:solidFill>
                <a:prstClr val="black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3218" y="1552885"/>
            <a:ext cx="7394712" cy="7156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Ремонт участка автомобильной дороги с. </a:t>
            </a:r>
            <a:r>
              <a:rPr lang="ru-RU" sz="18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Ильинское</a:t>
            </a:r>
            <a:r>
              <a:rPr lang="ru-RU" sz="1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Калининского района</a:t>
            </a:r>
            <a:endParaRPr lang="ru-RU" sz="1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673850"/>
              </p:ext>
            </p:extLst>
          </p:nvPr>
        </p:nvGraphicFramePr>
        <p:xfrm>
          <a:off x="243218" y="2268501"/>
          <a:ext cx="405555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6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Стоимость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2 735,0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1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В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ru-RU" baseline="0" dirty="0" err="1" smtClean="0">
                          <a:solidFill>
                            <a:sysClr val="windowText" lastClr="000000"/>
                          </a:solidFill>
                        </a:rPr>
                        <a:t>т.ч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. вклад жителей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179,1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" y="3579112"/>
            <a:ext cx="4189817" cy="314236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932775" y="6135631"/>
            <a:ext cx="1056290" cy="4414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773" y="3221182"/>
            <a:ext cx="4667057" cy="350029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841672" y="6135630"/>
            <a:ext cx="1056290" cy="4414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19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20143</TotalTime>
  <Words>2172</Words>
  <Application>Microsoft Office PowerPoint</Application>
  <PresentationFormat>Экран (4:3)</PresentationFormat>
  <Paragraphs>436</Paragraphs>
  <Slides>42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50" baseType="lpstr">
      <vt:lpstr>ＭＳ Ｐゴシック</vt:lpstr>
      <vt:lpstr>Arial</vt:lpstr>
      <vt:lpstr>Calibri</vt:lpstr>
      <vt:lpstr>Georgia</vt:lpstr>
      <vt:lpstr>Times New Roman</vt:lpstr>
      <vt:lpstr>Тема Office</vt:lpstr>
      <vt:lpstr>Диаграмма</vt:lpstr>
      <vt:lpstr>Документ</vt:lpstr>
      <vt:lpstr>Презентация PowerPoint</vt:lpstr>
      <vt:lpstr>Презентация PowerPoint</vt:lpstr>
      <vt:lpstr>Проблемы сельских поселений</vt:lpstr>
      <vt:lpstr>Что такое ППМИ?</vt:lpstr>
      <vt:lpstr>Основная идея Программы</vt:lpstr>
      <vt:lpstr>Прием заявок (типология проектов)</vt:lpstr>
      <vt:lpstr>Примеры проектов ППМИ</vt:lpstr>
      <vt:lpstr>Примеры проектов ППМИ</vt:lpstr>
      <vt:lpstr>Примеры проектов ППМИ</vt:lpstr>
      <vt:lpstr>Примеры проектов ППМИ</vt:lpstr>
      <vt:lpstr>Примеры проектов ППМИ</vt:lpstr>
      <vt:lpstr>Примеры проектов ППМИ</vt:lpstr>
      <vt:lpstr>Примеры проектов ППМИ</vt:lpstr>
      <vt:lpstr>Примеры проектов ППМИ</vt:lpstr>
      <vt:lpstr>Оценка активности районов</vt:lpstr>
      <vt:lpstr>Качество подготовленных заявок</vt:lpstr>
      <vt:lpstr>Нормативно-правовая база ППМИ</vt:lpstr>
      <vt:lpstr>Этапы реализации ППМИ в 2018 году</vt:lpstr>
      <vt:lpstr>Типология 2018</vt:lpstr>
      <vt:lpstr>Обратить внимание</vt:lpstr>
      <vt:lpstr>Критерии конкурсного отбора поселений</vt:lpstr>
      <vt:lpstr>Требования к проектам поселений</vt:lpstr>
      <vt:lpstr>Параметры ППМИ</vt:lpstr>
      <vt:lpstr>Презентация PowerPoint</vt:lpstr>
      <vt:lpstr>Подготовка к собранию</vt:lpstr>
      <vt:lpstr>Подготовка к собранию (продолжение)</vt:lpstr>
      <vt:lpstr>Подготовка к собранию (продолжение)</vt:lpstr>
      <vt:lpstr>Организация собрания</vt:lpstr>
      <vt:lpstr>Ход собрания</vt:lpstr>
      <vt:lpstr>Итоги собрания</vt:lpstr>
      <vt:lpstr>Презентация PowerPoint</vt:lpstr>
      <vt:lpstr>Этапы реализации ППМИ в 2018 году</vt:lpstr>
      <vt:lpstr>Этапы реализации ППМИ в 2018 году</vt:lpstr>
      <vt:lpstr>Этапы реализации ППМИ в 2018 году</vt:lpstr>
      <vt:lpstr>Этапы реализации ППМИ в 2018 году</vt:lpstr>
      <vt:lpstr>Этапы реализации ППМИ в 2018 году</vt:lpstr>
      <vt:lpstr>Этапы реализации ППМИ в 2018 году</vt:lpstr>
      <vt:lpstr>Этапы реализации ППМИ в 2018 году</vt:lpstr>
      <vt:lpstr>Этапы реализации ППМИ в 2018 году</vt:lpstr>
      <vt:lpstr>Этапы реализации ППМИ в 2018 году</vt:lpstr>
      <vt:lpstr>Этапы реализации ППМИ в 2018 году</vt:lpstr>
      <vt:lpstr>Презентация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ТЕХНИЧЕСКОЕ ЗАДАНИЕ  НА РЕКОНСТРУКЦИЮ МОУ «СРЕДНЯЯ ШКОЛА №13»  (с устройством пристройки столовой)   в г. КИМРЫ   ТВЕРСКОЙ ОБЛАСТИ  А.А.Каспржак начальник департамента образования Тверской области</dc:title>
  <dc:creator>peres</dc:creator>
  <cp:lastModifiedBy>Kalmykov</cp:lastModifiedBy>
  <cp:revision>2251</cp:revision>
  <cp:lastPrinted>2017-10-12T06:39:39Z</cp:lastPrinted>
  <dcterms:created xsi:type="dcterms:W3CDTF">2008-10-17T07:39:58Z</dcterms:created>
  <dcterms:modified xsi:type="dcterms:W3CDTF">2017-10-12T06:46:41Z</dcterms:modified>
</cp:coreProperties>
</file>