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</p:sldMasterIdLst>
  <p:notesMasterIdLst>
    <p:notesMasterId r:id="rId49"/>
  </p:notesMasterIdLst>
  <p:sldIdLst>
    <p:sldId id="256" r:id="rId3"/>
    <p:sldId id="335" r:id="rId4"/>
    <p:sldId id="292" r:id="rId5"/>
    <p:sldId id="374" r:id="rId6"/>
    <p:sldId id="344" r:id="rId7"/>
    <p:sldId id="343" r:id="rId8"/>
    <p:sldId id="378" r:id="rId9"/>
    <p:sldId id="376" r:id="rId10"/>
    <p:sldId id="377" r:id="rId11"/>
    <p:sldId id="342" r:id="rId12"/>
    <p:sldId id="381" r:id="rId13"/>
    <p:sldId id="383" r:id="rId14"/>
    <p:sldId id="395" r:id="rId15"/>
    <p:sldId id="397" r:id="rId16"/>
    <p:sldId id="375" r:id="rId17"/>
    <p:sldId id="297" r:id="rId18"/>
    <p:sldId id="308" r:id="rId19"/>
    <p:sldId id="388" r:id="rId20"/>
    <p:sldId id="348" r:id="rId21"/>
    <p:sldId id="349" r:id="rId22"/>
    <p:sldId id="351" r:id="rId23"/>
    <p:sldId id="350" r:id="rId24"/>
    <p:sldId id="352" r:id="rId25"/>
    <p:sldId id="353" r:id="rId26"/>
    <p:sldId id="369" r:id="rId27"/>
    <p:sldId id="384" r:id="rId28"/>
    <p:sldId id="385" r:id="rId29"/>
    <p:sldId id="386" r:id="rId30"/>
    <p:sldId id="387" r:id="rId31"/>
    <p:sldId id="390" r:id="rId32"/>
    <p:sldId id="354" r:id="rId33"/>
    <p:sldId id="355" r:id="rId34"/>
    <p:sldId id="356" r:id="rId35"/>
    <p:sldId id="357" r:id="rId36"/>
    <p:sldId id="391" r:id="rId37"/>
    <p:sldId id="358" r:id="rId38"/>
    <p:sldId id="359" r:id="rId39"/>
    <p:sldId id="392" r:id="rId40"/>
    <p:sldId id="360" r:id="rId41"/>
    <p:sldId id="361" r:id="rId42"/>
    <p:sldId id="362" r:id="rId43"/>
    <p:sldId id="379" r:id="rId44"/>
    <p:sldId id="393" r:id="rId45"/>
    <p:sldId id="380" r:id="rId46"/>
    <p:sldId id="398" r:id="rId47"/>
    <p:sldId id="373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88" autoAdjust="0"/>
    <p:restoredTop sz="94660"/>
  </p:normalViewPr>
  <p:slideViewPr>
    <p:cSldViewPr snapToGrid="0">
      <p:cViewPr varScale="1">
        <p:scale>
          <a:sx n="81" d="100"/>
          <a:sy n="81" d="100"/>
        </p:scale>
        <p:origin x="8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BAFAB-A879-4184-AA62-5A07369C99FB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787A8-3357-497A-93EA-BB4EE7E5F8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603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 flipV="1">
            <a:off x="0" y="2"/>
            <a:ext cx="9144000" cy="4479925"/>
          </a:xfrm>
          <a:prstGeom prst="rect">
            <a:avLst/>
          </a:prstGeom>
          <a:solidFill>
            <a:srgbClr val="139A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311652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4" y="1189791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3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3"/>
            <a:ext cx="2821170" cy="1393637"/>
          </a:xfrm>
        </p:spPr>
        <p:txBody>
          <a:bodyPr anchor="b"/>
          <a:lstStyle>
            <a:lvl1pPr marL="0" marR="0" indent="0" algn="r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0" marR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 typeface="Wingdings" charset="0"/>
              <a:buNone/>
              <a:tabLst/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0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08001" y="4699001"/>
            <a:ext cx="5058833" cy="1375832"/>
          </a:xfrm>
          <a:solidFill>
            <a:srgbClr val="FFFFFF"/>
          </a:solidFill>
        </p:spPr>
        <p:txBody>
          <a:bodyPr anchor="ctr">
            <a:normAutofit/>
          </a:bodyPr>
          <a:lstStyle>
            <a:lvl1pPr algn="ctr">
              <a:defRPr baseline="0">
                <a:solidFill>
                  <a:srgbClr val="021F4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Rectangle 1028"/>
          <p:cNvSpPr>
            <a:spLocks noGrp="1" noChangeArrowheads="1"/>
          </p:cNvSpPr>
          <p:nvPr>
            <p:ph type="dt" sz="half" idx="17"/>
          </p:nvPr>
        </p:nvSpPr>
        <p:spPr>
          <a:xfrm>
            <a:off x="5942014" y="6107115"/>
            <a:ext cx="2551112" cy="306387"/>
          </a:xfrm>
        </p:spPr>
        <p:txBody>
          <a:bodyPr r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49AA0398-5B19-421A-83AA-3808B79966DE}" type="datetimeFigureOut">
              <a:rPr lang="en-US" smtClean="0"/>
              <a:t>11/11/2016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157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agraph with Graphic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42" y="288638"/>
            <a:ext cx="8569158" cy="461819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2842" y="1443791"/>
            <a:ext cx="5307263" cy="4545263"/>
          </a:xfrm>
        </p:spPr>
        <p:txBody>
          <a:bodyPr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21094" y="1003049"/>
            <a:ext cx="3087853" cy="4972050"/>
          </a:xfrm>
        </p:spPr>
        <p:txBody>
          <a:bodyPr rIns="182880" anchor="ctr"/>
          <a:lstStyle>
            <a:lvl1pPr>
              <a:defRPr sz="1600" baseline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3622676" y="976314"/>
            <a:ext cx="5294062" cy="414003"/>
          </a:xfrm>
        </p:spPr>
        <p:txBody>
          <a:bodyPr/>
          <a:lstStyle>
            <a:lvl1pPr algn="ctr">
              <a:defRPr sz="1600" b="0" cap="all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8AF8FCCE-B603-4E8E-9BDB-2BF5E178962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631448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6"/>
            <a:ext cx="8410104" cy="983693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6935" y="1788583"/>
            <a:ext cx="4133273" cy="4399780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4657428" y="1788511"/>
            <a:ext cx="4133088" cy="4402163"/>
          </a:xfrm>
        </p:spPr>
        <p:txBody>
          <a:bodyPr lIns="182880" rIns="182880" anchor="ctr"/>
          <a:lstStyle>
            <a:lvl1pPr marL="0" marR="0" indent="0" algn="l" defTabSz="914400" rtl="0" eaLnBrk="0" fontAlgn="base" latinLnBrk="0" hangingPunct="0">
              <a:lnSpc>
                <a:spcPct val="130000"/>
              </a:lnSpc>
              <a:spcBef>
                <a:spcPts val="1800"/>
              </a:spcBef>
              <a:spcAft>
                <a:spcPct val="0"/>
              </a:spcAft>
              <a:buClr>
                <a:schemeClr val="tx2">
                  <a:lumMod val="75000"/>
                  <a:lumOff val="25000"/>
                </a:schemeClr>
              </a:buClr>
              <a:buSzTx/>
              <a:buFontTx/>
              <a:buNone/>
              <a:tabLst/>
              <a:defRPr sz="1600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3"/>
          </p:nvPr>
        </p:nvSpPr>
        <p:spPr>
          <a:xfrm>
            <a:off x="356935" y="1429562"/>
            <a:ext cx="4133273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14"/>
          </p:nvPr>
        </p:nvSpPr>
        <p:spPr>
          <a:xfrm>
            <a:off x="4657429" y="1421541"/>
            <a:ext cx="4133088" cy="264331"/>
          </a:xfrm>
        </p:spPr>
        <p:txBody>
          <a:bodyPr anchor="ctr">
            <a:normAutofit/>
          </a:bodyPr>
          <a:lstStyle>
            <a:lvl1pPr algn="ctr">
              <a:defRPr sz="1400" cap="all">
                <a:solidFill>
                  <a:srgbClr val="595959"/>
                </a:solidFill>
              </a:defRPr>
            </a:lvl1pPr>
            <a:lvl2pPr>
              <a:defRPr sz="1600">
                <a:solidFill>
                  <a:srgbClr val="595959"/>
                </a:solidFill>
              </a:defRPr>
            </a:lvl2pPr>
            <a:lvl3pPr>
              <a:defRPr sz="1600">
                <a:solidFill>
                  <a:srgbClr val="595959"/>
                </a:solidFill>
              </a:defRPr>
            </a:lvl3pPr>
            <a:lvl4pPr>
              <a:defRPr sz="1600">
                <a:solidFill>
                  <a:srgbClr val="595959"/>
                </a:solidFill>
              </a:defRPr>
            </a:lvl4pPr>
            <a:lvl5pPr>
              <a:defRPr sz="1600">
                <a:solidFill>
                  <a:srgbClr val="595959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71B82D70-C924-4715-90D5-25781443ABC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872148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bg2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346366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1833256-124F-444D-905F-E299C2531C2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04475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Highligh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346364"/>
            <a:ext cx="3145592" cy="5784272"/>
          </a:xfrm>
        </p:spPr>
        <p:txBody>
          <a:bodyPr anchor="ctr"/>
          <a:lstStyle>
            <a:lvl1pPr>
              <a:defRPr sz="3200" b="0" i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0" y="346366"/>
            <a:ext cx="5166895" cy="5784271"/>
          </a:xfrm>
        </p:spPr>
        <p:txBody>
          <a:bodyPr anchor="ctr"/>
          <a:lstStyle>
            <a:lvl1pPr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defRPr sz="2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 marL="0" indent="0">
              <a:lnSpc>
                <a:spcPct val="125000"/>
              </a:lnSpc>
              <a:spcBef>
                <a:spcPts val="0"/>
              </a:spcBef>
              <a:spcAft>
                <a:spcPts val="2200"/>
              </a:spcAft>
              <a:buNone/>
              <a:defRPr sz="2000" baseline="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 marL="182880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 marL="454914" indent="0">
              <a:lnSpc>
                <a:spcPct val="130000"/>
              </a:lnSpc>
              <a:buNone/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2B3810D-69DF-42B1-B63F-82FCB7F5BC03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490836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b St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1134077529 w 448"/>
              <a:gd name="T1" fmla="*/ 917445269 h 372"/>
              <a:gd name="T2" fmla="*/ 982191634 w 448"/>
              <a:gd name="T3" fmla="*/ 744807887 h 372"/>
              <a:gd name="T4" fmla="*/ 708799251 w 448"/>
              <a:gd name="T5" fmla="*/ 512979424 h 372"/>
              <a:gd name="T6" fmla="*/ 531598245 w 448"/>
              <a:gd name="T7" fmla="*/ 350207484 h 372"/>
              <a:gd name="T8" fmla="*/ 354398830 w 448"/>
              <a:gd name="T9" fmla="*/ 231826892 h 372"/>
              <a:gd name="T10" fmla="*/ 162011303 w 448"/>
              <a:gd name="T11" fmla="*/ 108515150 h 372"/>
              <a:gd name="T12" fmla="*/ 0 w 448"/>
              <a:gd name="T13" fmla="*/ 0 h 372"/>
              <a:gd name="T14" fmla="*/ 708799251 w 448"/>
              <a:gd name="T15" fmla="*/ 0 h 372"/>
              <a:gd name="T16" fmla="*/ 759426292 w 448"/>
              <a:gd name="T17" fmla="*/ 88784266 h 372"/>
              <a:gd name="T18" fmla="*/ 820180331 w 448"/>
              <a:gd name="T19" fmla="*/ 202232137 h 372"/>
              <a:gd name="T20" fmla="*/ 875871667 w 448"/>
              <a:gd name="T21" fmla="*/ 330478171 h 372"/>
              <a:gd name="T22" fmla="*/ 956878114 w 448"/>
              <a:gd name="T23" fmla="*/ 508048274 h 372"/>
              <a:gd name="T24" fmla="*/ 1032820266 w 448"/>
              <a:gd name="T25" fmla="*/ 651090900 h 372"/>
              <a:gd name="T26" fmla="*/ 1098637009 w 448"/>
              <a:gd name="T27" fmla="*/ 823728282 h 372"/>
              <a:gd name="T28" fmla="*/ 1134077529 w 448"/>
              <a:gd name="T29" fmla="*/ 917445269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74" name="Line 1086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75" name="Line 1087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76" name="Rectangle 1088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7" name="Rectangle 1089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8" name="Freeform 1098"/>
          <p:cNvSpPr>
            <a:spLocks/>
          </p:cNvSpPr>
          <p:nvPr/>
        </p:nvSpPr>
        <p:spPr bwMode="auto">
          <a:xfrm>
            <a:off x="487364" y="617540"/>
            <a:ext cx="3175" cy="1587"/>
          </a:xfrm>
          <a:custGeom>
            <a:avLst/>
            <a:gdLst>
              <a:gd name="T0" fmla="*/ 0 w 2"/>
              <a:gd name="T1" fmla="*/ 0 h 1587"/>
              <a:gd name="T2" fmla="*/ 5040313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5040313 w 2"/>
              <a:gd name="T35" fmla="*/ 0 h 1587"/>
              <a:gd name="T36" fmla="*/ 5040313 w 2"/>
              <a:gd name="T37" fmla="*/ 0 h 1587"/>
              <a:gd name="T38" fmla="*/ 5040313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79" name="Freeform 1115"/>
          <p:cNvSpPr>
            <a:spLocks/>
          </p:cNvSpPr>
          <p:nvPr/>
        </p:nvSpPr>
        <p:spPr bwMode="auto">
          <a:xfrm>
            <a:off x="458789" y="473075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0 w 2"/>
              <a:gd name="T5" fmla="*/ 5040313 h 2"/>
              <a:gd name="T6" fmla="*/ 0 w 2"/>
              <a:gd name="T7" fmla="*/ 5040313 h 2"/>
              <a:gd name="T8" fmla="*/ 0 w 2"/>
              <a:gd name="T9" fmla="*/ 5040313 h 2"/>
              <a:gd name="T10" fmla="*/ 0 w 2"/>
              <a:gd name="T11" fmla="*/ 5040313 h 2"/>
              <a:gd name="T12" fmla="*/ 5040313 w 2"/>
              <a:gd name="T13" fmla="*/ 5040313 h 2"/>
              <a:gd name="T14" fmla="*/ 5040313 w 2"/>
              <a:gd name="T15" fmla="*/ 5040313 h 2"/>
              <a:gd name="T16" fmla="*/ 5040313 w 2"/>
              <a:gd name="T17" fmla="*/ 0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5040313 w 2"/>
              <a:gd name="T29" fmla="*/ 5040313 h 2"/>
              <a:gd name="T30" fmla="*/ 5040313 w 2"/>
              <a:gd name="T31" fmla="*/ 5040313 h 2"/>
              <a:gd name="T32" fmla="*/ 5040313 w 2"/>
              <a:gd name="T33" fmla="*/ 5040313 h 2"/>
              <a:gd name="T34" fmla="*/ 5040313 w 2"/>
              <a:gd name="T35" fmla="*/ 5040313 h 2"/>
              <a:gd name="T36" fmla="*/ 5040313 w 2"/>
              <a:gd name="T37" fmla="*/ 5040313 h 2"/>
              <a:gd name="T38" fmla="*/ 5040313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5040313 w 2"/>
              <a:gd name="T55" fmla="*/ 5040313 h 2"/>
              <a:gd name="T56" fmla="*/ 0 w 2"/>
              <a:gd name="T57" fmla="*/ 5040313 h 2"/>
              <a:gd name="T58" fmla="*/ 5040313 w 2"/>
              <a:gd name="T59" fmla="*/ 5040313 h 2"/>
              <a:gd name="T60" fmla="*/ 5040313 w 2"/>
              <a:gd name="T61" fmla="*/ 5040313 h 2"/>
              <a:gd name="T62" fmla="*/ 5040313 w 2"/>
              <a:gd name="T63" fmla="*/ 5040313 h 2"/>
              <a:gd name="T64" fmla="*/ 0 w 2"/>
              <a:gd name="T65" fmla="*/ 5040313 h 2"/>
              <a:gd name="T66" fmla="*/ 0 w 2"/>
              <a:gd name="T67" fmla="*/ 5040313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0" name="Freeform 1120"/>
          <p:cNvSpPr>
            <a:spLocks/>
          </p:cNvSpPr>
          <p:nvPr/>
        </p:nvSpPr>
        <p:spPr bwMode="auto">
          <a:xfrm>
            <a:off x="458789" y="463552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5040313 h 2"/>
              <a:gd name="T4" fmla="*/ 0 w 2"/>
              <a:gd name="T5" fmla="*/ 5040313 h 2"/>
              <a:gd name="T6" fmla="*/ 0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5040313 w 2"/>
              <a:gd name="T13" fmla="*/ 0 h 2"/>
              <a:gd name="T14" fmla="*/ 5040313 w 2"/>
              <a:gd name="T15" fmla="*/ 0 h 2"/>
              <a:gd name="T16" fmla="*/ 0 w 2"/>
              <a:gd name="T17" fmla="*/ 0 h 2"/>
              <a:gd name="T18" fmla="*/ 0 w 2"/>
              <a:gd name="T19" fmla="*/ 5040313 h 2"/>
              <a:gd name="T20" fmla="*/ 0 w 2"/>
              <a:gd name="T21" fmla="*/ 5040313 h 2"/>
              <a:gd name="T22" fmla="*/ 5040313 w 2"/>
              <a:gd name="T23" fmla="*/ 0 h 2"/>
              <a:gd name="T24" fmla="*/ 5040313 w 2"/>
              <a:gd name="T25" fmla="*/ 0 h 2"/>
              <a:gd name="T26" fmla="*/ 5040313 w 2"/>
              <a:gd name="T27" fmla="*/ 0 h 2"/>
              <a:gd name="T28" fmla="*/ 5040313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0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5040313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5040313 w 2"/>
              <a:gd name="T53" fmla="*/ 5040313 h 2"/>
              <a:gd name="T54" fmla="*/ 5040313 w 2"/>
              <a:gd name="T55" fmla="*/ 5040313 h 2"/>
              <a:gd name="T56" fmla="*/ 5040313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1" name="Freeform 1134"/>
          <p:cNvSpPr>
            <a:spLocks/>
          </p:cNvSpPr>
          <p:nvPr/>
        </p:nvSpPr>
        <p:spPr bwMode="auto">
          <a:xfrm>
            <a:off x="703264" y="514350"/>
            <a:ext cx="3175" cy="6350"/>
          </a:xfrm>
          <a:custGeom>
            <a:avLst/>
            <a:gdLst>
              <a:gd name="T0" fmla="*/ 5040313 w 2"/>
              <a:gd name="T1" fmla="*/ 10080625 h 4"/>
              <a:gd name="T2" fmla="*/ 5040313 w 2"/>
              <a:gd name="T3" fmla="*/ 10080625 h 4"/>
              <a:gd name="T4" fmla="*/ 5040313 w 2"/>
              <a:gd name="T5" fmla="*/ 10080625 h 4"/>
              <a:gd name="T6" fmla="*/ 5040313 w 2"/>
              <a:gd name="T7" fmla="*/ 5040313 h 4"/>
              <a:gd name="T8" fmla="*/ 5040313 w 2"/>
              <a:gd name="T9" fmla="*/ 0 h 4"/>
              <a:gd name="T10" fmla="*/ 5040313 w 2"/>
              <a:gd name="T11" fmla="*/ 0 h 4"/>
              <a:gd name="T12" fmla="*/ 5040313 w 2"/>
              <a:gd name="T13" fmla="*/ 0 h 4"/>
              <a:gd name="T14" fmla="*/ 0 w 2"/>
              <a:gd name="T15" fmla="*/ 5040313 h 4"/>
              <a:gd name="T16" fmla="*/ 5040313 w 2"/>
              <a:gd name="T17" fmla="*/ 10080625 h 4"/>
              <a:gd name="T18" fmla="*/ 5040313 w 2"/>
              <a:gd name="T19" fmla="*/ 5040313 h 4"/>
              <a:gd name="T20" fmla="*/ 5040313 w 2"/>
              <a:gd name="T21" fmla="*/ 5040313 h 4"/>
              <a:gd name="T22" fmla="*/ 5040313 w 2"/>
              <a:gd name="T23" fmla="*/ 0 h 4"/>
              <a:gd name="T24" fmla="*/ 5040313 w 2"/>
              <a:gd name="T25" fmla="*/ 5040313 h 4"/>
              <a:gd name="T26" fmla="*/ 5040313 w 2"/>
              <a:gd name="T27" fmla="*/ 5040313 h 4"/>
              <a:gd name="T28" fmla="*/ 5040313 w 2"/>
              <a:gd name="T29" fmla="*/ 5040313 h 4"/>
              <a:gd name="T30" fmla="*/ 5040313 w 2"/>
              <a:gd name="T31" fmla="*/ 5040313 h 4"/>
              <a:gd name="T32" fmla="*/ 5040313 w 2"/>
              <a:gd name="T33" fmla="*/ 5040313 h 4"/>
              <a:gd name="T34" fmla="*/ 5040313 w 2"/>
              <a:gd name="T35" fmla="*/ 5040313 h 4"/>
              <a:gd name="T36" fmla="*/ 5040313 w 2"/>
              <a:gd name="T37" fmla="*/ 5040313 h 4"/>
              <a:gd name="T38" fmla="*/ 5040313 w 2"/>
              <a:gd name="T39" fmla="*/ 5040313 h 4"/>
              <a:gd name="T40" fmla="*/ 5040313 w 2"/>
              <a:gd name="T41" fmla="*/ 5040313 h 4"/>
              <a:gd name="T42" fmla="*/ 5040313 w 2"/>
              <a:gd name="T43" fmla="*/ 5040313 h 4"/>
              <a:gd name="T44" fmla="*/ 5040313 w 2"/>
              <a:gd name="T45" fmla="*/ 5040313 h 4"/>
              <a:gd name="T46" fmla="*/ 5040313 w 2"/>
              <a:gd name="T47" fmla="*/ 5040313 h 4"/>
              <a:gd name="T48" fmla="*/ 5040313 w 2"/>
              <a:gd name="T49" fmla="*/ 5040313 h 4"/>
              <a:gd name="T50" fmla="*/ 5040313 w 2"/>
              <a:gd name="T51" fmla="*/ 5040313 h 4"/>
              <a:gd name="T52" fmla="*/ 0 w 2"/>
              <a:gd name="T53" fmla="*/ 5040313 h 4"/>
              <a:gd name="T54" fmla="*/ 5040313 w 2"/>
              <a:gd name="T55" fmla="*/ 10080625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2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>
              <a:gd name="T0" fmla="*/ 0 w 1587"/>
              <a:gd name="T1" fmla="*/ 10080625 h 4"/>
              <a:gd name="T2" fmla="*/ 0 w 1587"/>
              <a:gd name="T3" fmla="*/ 5040313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5040313 h 4"/>
              <a:gd name="T10" fmla="*/ 0 w 1587"/>
              <a:gd name="T11" fmla="*/ 5040313 h 4"/>
              <a:gd name="T12" fmla="*/ 0 w 1587"/>
              <a:gd name="T13" fmla="*/ 10080625 h 4"/>
              <a:gd name="T14" fmla="*/ 0 w 1587"/>
              <a:gd name="T15" fmla="*/ 5040313 h 4"/>
              <a:gd name="T16" fmla="*/ 0 w 1587"/>
              <a:gd name="T17" fmla="*/ 5040313 h 4"/>
              <a:gd name="T18" fmla="*/ 0 w 1587"/>
              <a:gd name="T19" fmla="*/ 5040313 h 4"/>
              <a:gd name="T20" fmla="*/ 0 w 1587"/>
              <a:gd name="T21" fmla="*/ 5040313 h 4"/>
              <a:gd name="T22" fmla="*/ 0 w 1587"/>
              <a:gd name="T23" fmla="*/ 5040313 h 4"/>
              <a:gd name="T24" fmla="*/ 0 w 1587"/>
              <a:gd name="T25" fmla="*/ 5040313 h 4"/>
              <a:gd name="T26" fmla="*/ 0 w 1587"/>
              <a:gd name="T27" fmla="*/ 5040313 h 4"/>
              <a:gd name="T28" fmla="*/ 0 w 1587"/>
              <a:gd name="T29" fmla="*/ 10080625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3" name="Freeform 1148"/>
          <p:cNvSpPr>
            <a:spLocks/>
          </p:cNvSpPr>
          <p:nvPr/>
        </p:nvSpPr>
        <p:spPr bwMode="auto">
          <a:xfrm>
            <a:off x="693739" y="460376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5040313 w 2"/>
              <a:gd name="T3" fmla="*/ 0 h 2"/>
              <a:gd name="T4" fmla="*/ 5040313 w 2"/>
              <a:gd name="T5" fmla="*/ 0 h 2"/>
              <a:gd name="T6" fmla="*/ 5040313 w 2"/>
              <a:gd name="T7" fmla="*/ 0 h 2"/>
              <a:gd name="T8" fmla="*/ 5040313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5040313 h 2"/>
              <a:gd name="T24" fmla="*/ 5040313 w 2"/>
              <a:gd name="T25" fmla="*/ 0 h 2"/>
              <a:gd name="T26" fmla="*/ 5040313 w 2"/>
              <a:gd name="T27" fmla="*/ 0 h 2"/>
              <a:gd name="T28" fmla="*/ 5040313 w 2"/>
              <a:gd name="T29" fmla="*/ 0 h 2"/>
              <a:gd name="T30" fmla="*/ 0 w 2"/>
              <a:gd name="T31" fmla="*/ 5040313 h 2"/>
              <a:gd name="T32" fmla="*/ 5040313 w 2"/>
              <a:gd name="T33" fmla="*/ 5040313 h 2"/>
              <a:gd name="T34" fmla="*/ 5040313 w 2"/>
              <a:gd name="T35" fmla="*/ 0 h 2"/>
              <a:gd name="T36" fmla="*/ 0 w 2"/>
              <a:gd name="T37" fmla="*/ 5040313 h 2"/>
              <a:gd name="T38" fmla="*/ 5040313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0 w 2"/>
              <a:gd name="T57" fmla="*/ 5040313 h 2"/>
              <a:gd name="T58" fmla="*/ 5040313 w 2"/>
              <a:gd name="T59" fmla="*/ 5040313 h 2"/>
              <a:gd name="T60" fmla="*/ 5040313 w 2"/>
              <a:gd name="T61" fmla="*/ 5040313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4" name="Freeform 1150"/>
          <p:cNvSpPr>
            <a:spLocks/>
          </p:cNvSpPr>
          <p:nvPr/>
        </p:nvSpPr>
        <p:spPr bwMode="auto">
          <a:xfrm>
            <a:off x="684214" y="447677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0 h 2"/>
              <a:gd name="T4" fmla="*/ 0 w 1587"/>
              <a:gd name="T5" fmla="*/ 5040313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5" name="Freeform 1152"/>
          <p:cNvSpPr>
            <a:spLocks/>
          </p:cNvSpPr>
          <p:nvPr/>
        </p:nvSpPr>
        <p:spPr bwMode="auto">
          <a:xfrm>
            <a:off x="684214" y="447677"/>
            <a:ext cx="3175" cy="3175"/>
          </a:xfrm>
          <a:custGeom>
            <a:avLst/>
            <a:gdLst>
              <a:gd name="T0" fmla="*/ 5040313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5040313 h 2"/>
              <a:gd name="T10" fmla="*/ 5040313 w 2"/>
              <a:gd name="T11" fmla="*/ 5040313 h 2"/>
              <a:gd name="T12" fmla="*/ 5040313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5040313 h 2"/>
              <a:gd name="T22" fmla="*/ 5040313 w 2"/>
              <a:gd name="T23" fmla="*/ 5040313 h 2"/>
              <a:gd name="T24" fmla="*/ 5040313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6" name="Freeform 1154"/>
          <p:cNvSpPr>
            <a:spLocks/>
          </p:cNvSpPr>
          <p:nvPr/>
        </p:nvSpPr>
        <p:spPr bwMode="auto">
          <a:xfrm>
            <a:off x="665164" y="434975"/>
            <a:ext cx="3175" cy="1588"/>
          </a:xfrm>
          <a:custGeom>
            <a:avLst/>
            <a:gdLst>
              <a:gd name="T0" fmla="*/ 5040313 w 2"/>
              <a:gd name="T1" fmla="*/ 0 h 1588"/>
              <a:gd name="T2" fmla="*/ 0 w 2"/>
              <a:gd name="T3" fmla="*/ 0 h 1588"/>
              <a:gd name="T4" fmla="*/ 5040313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7" name="Freeform 1156"/>
          <p:cNvSpPr>
            <a:spLocks/>
          </p:cNvSpPr>
          <p:nvPr/>
        </p:nvSpPr>
        <p:spPr bwMode="auto">
          <a:xfrm>
            <a:off x="665164" y="431801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5040313 h 2"/>
              <a:gd name="T8" fmla="*/ 5040313 w 2"/>
              <a:gd name="T9" fmla="*/ 5040313 h 2"/>
              <a:gd name="T10" fmla="*/ 5040313 w 2"/>
              <a:gd name="T11" fmla="*/ 5040313 h 2"/>
              <a:gd name="T12" fmla="*/ 5040313 w 2"/>
              <a:gd name="T13" fmla="*/ 5040313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5040313 h 2"/>
              <a:gd name="T24" fmla="*/ 5040313 w 2"/>
              <a:gd name="T25" fmla="*/ 5040313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8" name="Freeform 1163"/>
          <p:cNvSpPr>
            <a:spLocks/>
          </p:cNvSpPr>
          <p:nvPr/>
        </p:nvSpPr>
        <p:spPr bwMode="auto">
          <a:xfrm>
            <a:off x="611188" y="415927"/>
            <a:ext cx="6350" cy="3175"/>
          </a:xfrm>
          <a:custGeom>
            <a:avLst/>
            <a:gdLst>
              <a:gd name="T0" fmla="*/ 5040313 w 4"/>
              <a:gd name="T1" fmla="*/ 5040313 h 2"/>
              <a:gd name="T2" fmla="*/ 5040313 w 4"/>
              <a:gd name="T3" fmla="*/ 5040313 h 2"/>
              <a:gd name="T4" fmla="*/ 10080625 w 4"/>
              <a:gd name="T5" fmla="*/ 5040313 h 2"/>
              <a:gd name="T6" fmla="*/ 10080625 w 4"/>
              <a:gd name="T7" fmla="*/ 0 h 2"/>
              <a:gd name="T8" fmla="*/ 10080625 w 4"/>
              <a:gd name="T9" fmla="*/ 0 h 2"/>
              <a:gd name="T10" fmla="*/ 5040313 w 4"/>
              <a:gd name="T11" fmla="*/ 0 h 2"/>
              <a:gd name="T12" fmla="*/ 5040313 w 4"/>
              <a:gd name="T13" fmla="*/ 0 h 2"/>
              <a:gd name="T14" fmla="*/ 0 w 4"/>
              <a:gd name="T15" fmla="*/ 5040313 h 2"/>
              <a:gd name="T16" fmla="*/ 5040313 w 4"/>
              <a:gd name="T17" fmla="*/ 5040313 h 2"/>
              <a:gd name="T18" fmla="*/ 5040313 w 4"/>
              <a:gd name="T19" fmla="*/ 0 h 2"/>
              <a:gd name="T20" fmla="*/ 10080625 w 4"/>
              <a:gd name="T21" fmla="*/ 5040313 h 2"/>
              <a:gd name="T22" fmla="*/ 10080625 w 4"/>
              <a:gd name="T23" fmla="*/ 0 h 2"/>
              <a:gd name="T24" fmla="*/ 10080625 w 4"/>
              <a:gd name="T25" fmla="*/ 0 h 2"/>
              <a:gd name="T26" fmla="*/ 5040313 w 4"/>
              <a:gd name="T27" fmla="*/ 0 h 2"/>
              <a:gd name="T28" fmla="*/ 5040313 w 4"/>
              <a:gd name="T29" fmla="*/ 0 h 2"/>
              <a:gd name="T30" fmla="*/ 0 w 4"/>
              <a:gd name="T31" fmla="*/ 0 h 2"/>
              <a:gd name="T32" fmla="*/ 5040313 w 4"/>
              <a:gd name="T33" fmla="*/ 5040313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9" name="Freeform 1172"/>
          <p:cNvSpPr>
            <a:spLocks/>
          </p:cNvSpPr>
          <p:nvPr/>
        </p:nvSpPr>
        <p:spPr bwMode="auto">
          <a:xfrm>
            <a:off x="582614" y="476252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5040313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0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0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0 w 2"/>
              <a:gd name="T57" fmla="*/ 5040313 h 2"/>
              <a:gd name="T58" fmla="*/ 0 w 2"/>
              <a:gd name="T59" fmla="*/ 5040313 h 2"/>
              <a:gd name="T60" fmla="*/ 0 w 2"/>
              <a:gd name="T61" fmla="*/ 5040313 h 2"/>
              <a:gd name="T62" fmla="*/ 0 w 2"/>
              <a:gd name="T63" fmla="*/ 5040313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0" name="Freeform 1177"/>
          <p:cNvSpPr>
            <a:spLocks/>
          </p:cNvSpPr>
          <p:nvPr/>
        </p:nvSpPr>
        <p:spPr bwMode="auto">
          <a:xfrm>
            <a:off x="557214" y="534990"/>
            <a:ext cx="3175" cy="3175"/>
          </a:xfrm>
          <a:custGeom>
            <a:avLst/>
            <a:gdLst>
              <a:gd name="T0" fmla="*/ 0 w 2"/>
              <a:gd name="T1" fmla="*/ 5040313 h 2"/>
              <a:gd name="T2" fmla="*/ 5040313 w 2"/>
              <a:gd name="T3" fmla="*/ 5040313 h 2"/>
              <a:gd name="T4" fmla="*/ 5040313 w 2"/>
              <a:gd name="T5" fmla="*/ 5040313 h 2"/>
              <a:gd name="T6" fmla="*/ 5040313 w 2"/>
              <a:gd name="T7" fmla="*/ 0 h 2"/>
              <a:gd name="T8" fmla="*/ 5040313 w 2"/>
              <a:gd name="T9" fmla="*/ 0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5040313 h 2"/>
              <a:gd name="T40" fmla="*/ 0 w 2"/>
              <a:gd name="T41" fmla="*/ 5040313 h 2"/>
              <a:gd name="T42" fmla="*/ 5040313 w 2"/>
              <a:gd name="T43" fmla="*/ 5040313 h 2"/>
              <a:gd name="T44" fmla="*/ 5040313 w 2"/>
              <a:gd name="T45" fmla="*/ 0 h 2"/>
              <a:gd name="T46" fmla="*/ 5040313 w 2"/>
              <a:gd name="T47" fmla="*/ 0 h 2"/>
              <a:gd name="T48" fmla="*/ 5040313 w 2"/>
              <a:gd name="T49" fmla="*/ 0 h 2"/>
              <a:gd name="T50" fmla="*/ 5040313 w 2"/>
              <a:gd name="T51" fmla="*/ 0 h 2"/>
              <a:gd name="T52" fmla="*/ 5040313 w 2"/>
              <a:gd name="T53" fmla="*/ 0 h 2"/>
              <a:gd name="T54" fmla="*/ 5040313 w 2"/>
              <a:gd name="T55" fmla="*/ 0 h 2"/>
              <a:gd name="T56" fmla="*/ 5040313 w 2"/>
              <a:gd name="T57" fmla="*/ 0 h 2"/>
              <a:gd name="T58" fmla="*/ 5040313 w 2"/>
              <a:gd name="T59" fmla="*/ 0 h 2"/>
              <a:gd name="T60" fmla="*/ 5040313 w 2"/>
              <a:gd name="T61" fmla="*/ 0 h 2"/>
              <a:gd name="T62" fmla="*/ 5040313 w 2"/>
              <a:gd name="T63" fmla="*/ 0 h 2"/>
              <a:gd name="T64" fmla="*/ 5040313 w 2"/>
              <a:gd name="T65" fmla="*/ 0 h 2"/>
              <a:gd name="T66" fmla="*/ 5040313 w 2"/>
              <a:gd name="T67" fmla="*/ 5040313 h 2"/>
              <a:gd name="T68" fmla="*/ 5040313 w 2"/>
              <a:gd name="T69" fmla="*/ 0 h 2"/>
              <a:gd name="T70" fmla="*/ 5040313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5040313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1" name="Freeform 1180"/>
          <p:cNvSpPr>
            <a:spLocks/>
          </p:cNvSpPr>
          <p:nvPr/>
        </p:nvSpPr>
        <p:spPr bwMode="auto">
          <a:xfrm>
            <a:off x="560389" y="530227"/>
            <a:ext cx="3175" cy="4763"/>
          </a:xfrm>
          <a:custGeom>
            <a:avLst/>
            <a:gdLst>
              <a:gd name="T0" fmla="*/ 0 w 2"/>
              <a:gd name="T1" fmla="*/ 7562056 h 3"/>
              <a:gd name="T2" fmla="*/ 0 w 2"/>
              <a:gd name="T3" fmla="*/ 7562056 h 3"/>
              <a:gd name="T4" fmla="*/ 5040313 w 2"/>
              <a:gd name="T5" fmla="*/ 7562056 h 3"/>
              <a:gd name="T6" fmla="*/ 5040313 w 2"/>
              <a:gd name="T7" fmla="*/ 7562056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7562056 h 3"/>
              <a:gd name="T16" fmla="*/ 0 w 2"/>
              <a:gd name="T17" fmla="*/ 7562056 h 3"/>
              <a:gd name="T18" fmla="*/ 0 w 2"/>
              <a:gd name="T19" fmla="*/ 7562056 h 3"/>
              <a:gd name="T20" fmla="*/ 0 w 2"/>
              <a:gd name="T21" fmla="*/ 7562056 h 3"/>
              <a:gd name="T22" fmla="*/ 0 w 2"/>
              <a:gd name="T23" fmla="*/ 0 h 3"/>
              <a:gd name="T24" fmla="*/ 0 w 2"/>
              <a:gd name="T25" fmla="*/ 7562056 h 3"/>
              <a:gd name="T26" fmla="*/ 0 w 2"/>
              <a:gd name="T27" fmla="*/ 7562056 h 3"/>
              <a:gd name="T28" fmla="*/ 0 w 2"/>
              <a:gd name="T29" fmla="*/ 7562056 h 3"/>
              <a:gd name="T30" fmla="*/ 0 w 2"/>
              <a:gd name="T31" fmla="*/ 7562056 h 3"/>
              <a:gd name="T32" fmla="*/ 0 w 2"/>
              <a:gd name="T33" fmla="*/ 7562056 h 3"/>
              <a:gd name="T34" fmla="*/ 0 w 2"/>
              <a:gd name="T35" fmla="*/ 7562056 h 3"/>
              <a:gd name="T36" fmla="*/ 0 w 2"/>
              <a:gd name="T37" fmla="*/ 7562056 h 3"/>
              <a:gd name="T38" fmla="*/ 0 w 2"/>
              <a:gd name="T39" fmla="*/ 7562056 h 3"/>
              <a:gd name="T40" fmla="*/ 0 w 2"/>
              <a:gd name="T41" fmla="*/ 7562056 h 3"/>
              <a:gd name="T42" fmla="*/ 0 w 2"/>
              <a:gd name="T43" fmla="*/ 7562056 h 3"/>
              <a:gd name="T44" fmla="*/ 0 w 2"/>
              <a:gd name="T45" fmla="*/ 7562056 h 3"/>
              <a:gd name="T46" fmla="*/ 0 w 2"/>
              <a:gd name="T47" fmla="*/ 7562056 h 3"/>
              <a:gd name="T48" fmla="*/ 0 w 2"/>
              <a:gd name="T49" fmla="*/ 7562056 h 3"/>
              <a:gd name="T50" fmla="*/ 0 w 2"/>
              <a:gd name="T51" fmla="*/ 7562056 h 3"/>
              <a:gd name="T52" fmla="*/ 0 w 2"/>
              <a:gd name="T53" fmla="*/ 7562056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2" name="Line 1187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3" name="Line 1188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4" name="Freeform 1208"/>
          <p:cNvSpPr>
            <a:spLocks/>
          </p:cNvSpPr>
          <p:nvPr/>
        </p:nvSpPr>
        <p:spPr bwMode="auto">
          <a:xfrm>
            <a:off x="595313" y="55721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5" name="Freeform 1210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0 h 2"/>
              <a:gd name="T8" fmla="*/ 5040313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5040313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0 h 2"/>
              <a:gd name="T24" fmla="*/ 5040313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5040313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6" name="Freeform 1214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5040313 h 2"/>
              <a:gd name="T2" fmla="*/ 5040313 w 2"/>
              <a:gd name="T3" fmla="*/ 5040313 h 2"/>
              <a:gd name="T4" fmla="*/ 0 w 2"/>
              <a:gd name="T5" fmla="*/ 0 h 2"/>
              <a:gd name="T6" fmla="*/ 0 w 2"/>
              <a:gd name="T7" fmla="*/ 5040313 h 2"/>
              <a:gd name="T8" fmla="*/ 0 w 2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7" name="Rectangle 1215"/>
          <p:cNvSpPr>
            <a:spLocks noChangeArrowheads="1"/>
          </p:cNvSpPr>
          <p:nvPr/>
        </p:nvSpPr>
        <p:spPr bwMode="auto">
          <a:xfrm>
            <a:off x="595313" y="627065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98" name="Freeform 1217"/>
          <p:cNvSpPr>
            <a:spLocks/>
          </p:cNvSpPr>
          <p:nvPr/>
        </p:nvSpPr>
        <p:spPr bwMode="auto">
          <a:xfrm>
            <a:off x="595313" y="6270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9" name="Freeform 1219"/>
          <p:cNvSpPr>
            <a:spLocks/>
          </p:cNvSpPr>
          <p:nvPr/>
        </p:nvSpPr>
        <p:spPr bwMode="auto">
          <a:xfrm>
            <a:off x="731839" y="54134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0" name="Freeform 1221"/>
          <p:cNvSpPr>
            <a:spLocks/>
          </p:cNvSpPr>
          <p:nvPr/>
        </p:nvSpPr>
        <p:spPr bwMode="auto">
          <a:xfrm>
            <a:off x="731839" y="541340"/>
            <a:ext cx="3175" cy="3175"/>
          </a:xfrm>
          <a:custGeom>
            <a:avLst/>
            <a:gdLst>
              <a:gd name="T0" fmla="*/ 5040313 w 2"/>
              <a:gd name="T1" fmla="*/ 0 h 2"/>
              <a:gd name="T2" fmla="*/ 5040313 w 2"/>
              <a:gd name="T3" fmla="*/ 0 h 2"/>
              <a:gd name="T4" fmla="*/ 5040313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5040313 h 2"/>
              <a:gd name="T12" fmla="*/ 5040313 w 2"/>
              <a:gd name="T13" fmla="*/ 0 h 2"/>
              <a:gd name="T14" fmla="*/ 5040313 w 2"/>
              <a:gd name="T15" fmla="*/ 0 h 2"/>
              <a:gd name="T16" fmla="*/ 5040313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5040313 h 2"/>
              <a:gd name="T24" fmla="*/ 5040313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1" name="Freeform 1234"/>
          <p:cNvSpPr>
            <a:spLocks/>
          </p:cNvSpPr>
          <p:nvPr/>
        </p:nvSpPr>
        <p:spPr bwMode="auto">
          <a:xfrm>
            <a:off x="722314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5040313 w 2"/>
              <a:gd name="T9" fmla="*/ 0 h 1587"/>
              <a:gd name="T10" fmla="*/ 5040313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5040313 w 2"/>
              <a:gd name="T25" fmla="*/ 0 h 1587"/>
              <a:gd name="T26" fmla="*/ 5040313 w 2"/>
              <a:gd name="T27" fmla="*/ 0 h 1587"/>
              <a:gd name="T28" fmla="*/ 5040313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5040313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2" name="Line 1237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3" name="Line 1238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4" name="Freeform 1240"/>
          <p:cNvSpPr>
            <a:spLocks/>
          </p:cNvSpPr>
          <p:nvPr/>
        </p:nvSpPr>
        <p:spPr bwMode="auto">
          <a:xfrm>
            <a:off x="728663" y="541340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5040313 h 2"/>
              <a:gd name="T4" fmla="*/ 0 w 1587"/>
              <a:gd name="T5" fmla="*/ 0 h 2"/>
              <a:gd name="T6" fmla="*/ 0 w 1587"/>
              <a:gd name="T7" fmla="*/ 5040313 h 2"/>
              <a:gd name="T8" fmla="*/ 0 w 1587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5" name="Freeform 1243"/>
          <p:cNvSpPr>
            <a:spLocks/>
          </p:cNvSpPr>
          <p:nvPr/>
        </p:nvSpPr>
        <p:spPr bwMode="auto">
          <a:xfrm>
            <a:off x="728664" y="538165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5040313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0 w 2"/>
              <a:gd name="T9" fmla="*/ 5040313 h 2"/>
              <a:gd name="T10" fmla="*/ 0 w 2"/>
              <a:gd name="T11" fmla="*/ 5040313 h 2"/>
              <a:gd name="T12" fmla="*/ 5040313 w 2"/>
              <a:gd name="T13" fmla="*/ 5040313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0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5040313 w 2"/>
              <a:gd name="T39" fmla="*/ 5040313 h 2"/>
              <a:gd name="T40" fmla="*/ 5040313 w 2"/>
              <a:gd name="T41" fmla="*/ 5040313 h 2"/>
              <a:gd name="T42" fmla="*/ 5040313 w 2"/>
              <a:gd name="T43" fmla="*/ 5040313 h 2"/>
              <a:gd name="T44" fmla="*/ 5040313 w 2"/>
              <a:gd name="T45" fmla="*/ 5040313 h 2"/>
              <a:gd name="T46" fmla="*/ 5040313 w 2"/>
              <a:gd name="T47" fmla="*/ 5040313 h 2"/>
              <a:gd name="T48" fmla="*/ 0 w 2"/>
              <a:gd name="T49" fmla="*/ 0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5040313 w 2"/>
              <a:gd name="T57" fmla="*/ 5040313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6" name="Freeform 1246"/>
          <p:cNvSpPr>
            <a:spLocks/>
          </p:cNvSpPr>
          <p:nvPr/>
        </p:nvSpPr>
        <p:spPr bwMode="auto">
          <a:xfrm>
            <a:off x="725489" y="547690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0 h 2"/>
              <a:gd name="T6" fmla="*/ 5040313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5040313 h 2"/>
              <a:gd name="T14" fmla="*/ 0 w 2"/>
              <a:gd name="T15" fmla="*/ 5040313 h 2"/>
              <a:gd name="T16" fmla="*/ 5040313 w 2"/>
              <a:gd name="T17" fmla="*/ 0 h 2"/>
              <a:gd name="T18" fmla="*/ 5040313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5040313 h 2"/>
              <a:gd name="T48" fmla="*/ 0 w 2"/>
              <a:gd name="T49" fmla="*/ 5040313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7" name="Freeform 1250"/>
          <p:cNvSpPr>
            <a:spLocks/>
          </p:cNvSpPr>
          <p:nvPr/>
        </p:nvSpPr>
        <p:spPr bwMode="auto">
          <a:xfrm>
            <a:off x="731839" y="530225"/>
            <a:ext cx="3175" cy="1588"/>
          </a:xfrm>
          <a:custGeom>
            <a:avLst/>
            <a:gdLst>
              <a:gd name="T0" fmla="*/ 5040313 w 2"/>
              <a:gd name="T1" fmla="*/ 0 h 1588"/>
              <a:gd name="T2" fmla="*/ 0 w 2"/>
              <a:gd name="T3" fmla="*/ 0 h 1588"/>
              <a:gd name="T4" fmla="*/ 5040313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8" name="Freeform 1252"/>
          <p:cNvSpPr>
            <a:spLocks/>
          </p:cNvSpPr>
          <p:nvPr/>
        </p:nvSpPr>
        <p:spPr bwMode="auto">
          <a:xfrm>
            <a:off x="731839" y="527050"/>
            <a:ext cx="3175" cy="7938"/>
          </a:xfrm>
          <a:custGeom>
            <a:avLst/>
            <a:gdLst>
              <a:gd name="T0" fmla="*/ 5040313 w 2"/>
              <a:gd name="T1" fmla="*/ 5040630 h 5"/>
              <a:gd name="T2" fmla="*/ 5040313 w 2"/>
              <a:gd name="T3" fmla="*/ 5040630 h 5"/>
              <a:gd name="T4" fmla="*/ 0 w 2"/>
              <a:gd name="T5" fmla="*/ 0 h 5"/>
              <a:gd name="T6" fmla="*/ 0 w 2"/>
              <a:gd name="T7" fmla="*/ 5040630 h 5"/>
              <a:gd name="T8" fmla="*/ 0 w 2"/>
              <a:gd name="T9" fmla="*/ 5040630 h 5"/>
              <a:gd name="T10" fmla="*/ 5040313 w 2"/>
              <a:gd name="T11" fmla="*/ 12602369 h 5"/>
              <a:gd name="T12" fmla="*/ 5040313 w 2"/>
              <a:gd name="T13" fmla="*/ 5040630 h 5"/>
              <a:gd name="T14" fmla="*/ 5040313 w 2"/>
              <a:gd name="T15" fmla="*/ 5040630 h 5"/>
              <a:gd name="T16" fmla="*/ 0 w 2"/>
              <a:gd name="T17" fmla="*/ 0 h 5"/>
              <a:gd name="T18" fmla="*/ 0 w 2"/>
              <a:gd name="T19" fmla="*/ 5040630 h 5"/>
              <a:gd name="T20" fmla="*/ 0 w 2"/>
              <a:gd name="T21" fmla="*/ 5040630 h 5"/>
              <a:gd name="T22" fmla="*/ 5040313 w 2"/>
              <a:gd name="T23" fmla="*/ 12602369 h 5"/>
              <a:gd name="T24" fmla="*/ 5040313 w 2"/>
              <a:gd name="T25" fmla="*/ 5040630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9" name="Freeform 1255"/>
          <p:cNvSpPr>
            <a:spLocks/>
          </p:cNvSpPr>
          <p:nvPr/>
        </p:nvSpPr>
        <p:spPr bwMode="auto">
          <a:xfrm>
            <a:off x="712789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5040313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5040313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5040313 w 2"/>
              <a:gd name="T19" fmla="*/ 0 h 1587"/>
              <a:gd name="T20" fmla="*/ 5040313 w 2"/>
              <a:gd name="T21" fmla="*/ 0 h 1587"/>
              <a:gd name="T22" fmla="*/ 5040313 w 2"/>
              <a:gd name="T23" fmla="*/ 0 h 1587"/>
              <a:gd name="T24" fmla="*/ 5040313 w 2"/>
              <a:gd name="T25" fmla="*/ 0 h 1587"/>
              <a:gd name="T26" fmla="*/ 5040313 w 2"/>
              <a:gd name="T27" fmla="*/ 0 h 1587"/>
              <a:gd name="T28" fmla="*/ 5040313 w 2"/>
              <a:gd name="T29" fmla="*/ 0 h 1587"/>
              <a:gd name="T30" fmla="*/ 5040313 w 2"/>
              <a:gd name="T31" fmla="*/ 0 h 1587"/>
              <a:gd name="T32" fmla="*/ 5040313 w 2"/>
              <a:gd name="T33" fmla="*/ 0 h 1587"/>
              <a:gd name="T34" fmla="*/ 5040313 w 2"/>
              <a:gd name="T35" fmla="*/ 0 h 1587"/>
              <a:gd name="T36" fmla="*/ 5040313 w 2"/>
              <a:gd name="T37" fmla="*/ 0 h 1587"/>
              <a:gd name="T38" fmla="*/ 5040313 w 2"/>
              <a:gd name="T39" fmla="*/ 0 h 1587"/>
              <a:gd name="T40" fmla="*/ 5040313 w 2"/>
              <a:gd name="T41" fmla="*/ 0 h 1587"/>
              <a:gd name="T42" fmla="*/ 5040313 w 2"/>
              <a:gd name="T43" fmla="*/ 0 h 1587"/>
              <a:gd name="T44" fmla="*/ 5040313 w 2"/>
              <a:gd name="T45" fmla="*/ 0 h 1587"/>
              <a:gd name="T46" fmla="*/ 5040313 w 2"/>
              <a:gd name="T47" fmla="*/ 0 h 1587"/>
              <a:gd name="T48" fmla="*/ 5040313 w 2"/>
              <a:gd name="T49" fmla="*/ 0 h 1587"/>
              <a:gd name="T50" fmla="*/ 5040313 w 2"/>
              <a:gd name="T51" fmla="*/ 0 h 1587"/>
              <a:gd name="T52" fmla="*/ 5040313 w 2"/>
              <a:gd name="T53" fmla="*/ 0 h 1587"/>
              <a:gd name="T54" fmla="*/ 5040313 w 2"/>
              <a:gd name="T55" fmla="*/ 0 h 1587"/>
              <a:gd name="T56" fmla="*/ 5040313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0" name="Rectangle 1256"/>
          <p:cNvSpPr>
            <a:spLocks noChangeArrowheads="1"/>
          </p:cNvSpPr>
          <p:nvPr/>
        </p:nvSpPr>
        <p:spPr bwMode="auto">
          <a:xfrm>
            <a:off x="722314" y="550865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11" name="Freeform 1258"/>
          <p:cNvSpPr>
            <a:spLocks/>
          </p:cNvSpPr>
          <p:nvPr/>
        </p:nvSpPr>
        <p:spPr bwMode="auto">
          <a:xfrm>
            <a:off x="722314" y="5508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2" name="Freeform 1266"/>
          <p:cNvSpPr>
            <a:spLocks/>
          </p:cNvSpPr>
          <p:nvPr/>
        </p:nvSpPr>
        <p:spPr bwMode="auto">
          <a:xfrm>
            <a:off x="728663" y="53499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3" name="Freeform 1269"/>
          <p:cNvSpPr>
            <a:spLocks/>
          </p:cNvSpPr>
          <p:nvPr/>
        </p:nvSpPr>
        <p:spPr bwMode="auto">
          <a:xfrm>
            <a:off x="728664" y="530227"/>
            <a:ext cx="3175" cy="4763"/>
          </a:xfrm>
          <a:custGeom>
            <a:avLst/>
            <a:gdLst>
              <a:gd name="T0" fmla="*/ 0 w 2"/>
              <a:gd name="T1" fmla="*/ 7562056 h 3"/>
              <a:gd name="T2" fmla="*/ 5040313 w 2"/>
              <a:gd name="T3" fmla="*/ 0 h 3"/>
              <a:gd name="T4" fmla="*/ 5040313 w 2"/>
              <a:gd name="T5" fmla="*/ 0 h 3"/>
              <a:gd name="T6" fmla="*/ 5040313 w 2"/>
              <a:gd name="T7" fmla="*/ 0 h 3"/>
              <a:gd name="T8" fmla="*/ 5040313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7562056 h 3"/>
              <a:gd name="T16" fmla="*/ 0 w 2"/>
              <a:gd name="T17" fmla="*/ 7562056 h 3"/>
              <a:gd name="T18" fmla="*/ 5040313 w 2"/>
              <a:gd name="T19" fmla="*/ 0 h 3"/>
              <a:gd name="T20" fmla="*/ 5040313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7562056 h 3"/>
              <a:gd name="T40" fmla="*/ 0 w 2"/>
              <a:gd name="T41" fmla="*/ 7562056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1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1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20" name="Freeform 1277"/>
          <p:cNvSpPr>
            <a:spLocks/>
          </p:cNvSpPr>
          <p:nvPr/>
        </p:nvSpPr>
        <p:spPr bwMode="auto">
          <a:xfrm>
            <a:off x="728663" y="523877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5040313 h 2"/>
              <a:gd name="T4" fmla="*/ 0 w 1587"/>
              <a:gd name="T5" fmla="*/ 0 h 2"/>
              <a:gd name="T6" fmla="*/ 0 w 1587"/>
              <a:gd name="T7" fmla="*/ 5040313 h 2"/>
              <a:gd name="T8" fmla="*/ 0 w 1587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21" name="Freeform 1287"/>
          <p:cNvSpPr>
            <a:spLocks/>
          </p:cNvSpPr>
          <p:nvPr/>
        </p:nvSpPr>
        <p:spPr bwMode="auto">
          <a:xfrm>
            <a:off x="719139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5040313 w 2"/>
              <a:gd name="T25" fmla="*/ 5040313 h 2"/>
              <a:gd name="T26" fmla="*/ 5040313 w 2"/>
              <a:gd name="T27" fmla="*/ 5040313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22" name="Freeform 1290"/>
          <p:cNvSpPr>
            <a:spLocks/>
          </p:cNvSpPr>
          <p:nvPr/>
        </p:nvSpPr>
        <p:spPr bwMode="auto">
          <a:xfrm>
            <a:off x="719139" y="517527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5040313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5040313 h 2"/>
              <a:gd name="T50" fmla="*/ 5040313 w 2"/>
              <a:gd name="T51" fmla="*/ 5040313 h 2"/>
              <a:gd name="T52" fmla="*/ 5040313 w 2"/>
              <a:gd name="T53" fmla="*/ 0 h 2"/>
              <a:gd name="T54" fmla="*/ 5040313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5040313 h 2"/>
              <a:gd name="T62" fmla="*/ 0 w 2"/>
              <a:gd name="T63" fmla="*/ 5040313 h 2"/>
              <a:gd name="T64" fmla="*/ 5040313 w 2"/>
              <a:gd name="T65" fmla="*/ 5040313 h 2"/>
              <a:gd name="T66" fmla="*/ 5040313 w 2"/>
              <a:gd name="T67" fmla="*/ 5040313 h 2"/>
              <a:gd name="T68" fmla="*/ 0 w 2"/>
              <a:gd name="T69" fmla="*/ 5040313 h 2"/>
              <a:gd name="T70" fmla="*/ 0 w 2"/>
              <a:gd name="T71" fmla="*/ 5040313 h 2"/>
              <a:gd name="T72" fmla="*/ 0 w 2"/>
              <a:gd name="T73" fmla="*/ 5040313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23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4" name="Rectangle 1336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5" name="Rectangle 1337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6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7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8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29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30" name="Rectangle 1344"/>
          <p:cNvSpPr>
            <a:spLocks noChangeArrowheads="1"/>
          </p:cNvSpPr>
          <p:nvPr/>
        </p:nvSpPr>
        <p:spPr bwMode="auto">
          <a:xfrm>
            <a:off x="465139" y="485777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70" name="ClipArt Placeholder 9"/>
          <p:cNvSpPr>
            <a:spLocks noGrp="1"/>
          </p:cNvSpPr>
          <p:nvPr>
            <p:ph type="clipArt" sz="quarter" idx="49"/>
          </p:nvPr>
        </p:nvSpPr>
        <p:spPr>
          <a:xfrm>
            <a:off x="341834" y="3721343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177" name="ClipArt Placeholder 9"/>
          <p:cNvSpPr>
            <a:spLocks noGrp="1"/>
          </p:cNvSpPr>
          <p:nvPr>
            <p:ph type="clipArt" sz="quarter" idx="56"/>
          </p:nvPr>
        </p:nvSpPr>
        <p:spPr>
          <a:xfrm>
            <a:off x="2093047" y="3721343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184" name="ClipArt Placeholder 9"/>
          <p:cNvSpPr>
            <a:spLocks noGrp="1"/>
          </p:cNvSpPr>
          <p:nvPr>
            <p:ph type="clipArt" sz="quarter" idx="63"/>
          </p:nvPr>
        </p:nvSpPr>
        <p:spPr>
          <a:xfrm>
            <a:off x="3844259" y="3721343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191" name="ClipArt Placeholder 9"/>
          <p:cNvSpPr>
            <a:spLocks noGrp="1"/>
          </p:cNvSpPr>
          <p:nvPr>
            <p:ph type="clipArt" sz="quarter" idx="70"/>
          </p:nvPr>
        </p:nvSpPr>
        <p:spPr>
          <a:xfrm>
            <a:off x="5595471" y="3721343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198" name="ClipArt Placeholder 9"/>
          <p:cNvSpPr>
            <a:spLocks noGrp="1"/>
          </p:cNvSpPr>
          <p:nvPr>
            <p:ph type="clipArt" sz="quarter" idx="77"/>
          </p:nvPr>
        </p:nvSpPr>
        <p:spPr>
          <a:xfrm>
            <a:off x="7346684" y="3721343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7"/>
            <a:ext cx="8439652" cy="668193"/>
          </a:xfrm>
        </p:spPr>
        <p:txBody>
          <a:bodyPr/>
          <a:lstStyle>
            <a:lvl1pPr>
              <a:defRPr b="0" i="0">
                <a:solidFill>
                  <a:schemeClr val="bg2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1" name="Text Placeholder 2"/>
          <p:cNvSpPr>
            <a:spLocks noGrp="1"/>
          </p:cNvSpPr>
          <p:nvPr>
            <p:ph type="body" sz="quarter" idx="50"/>
          </p:nvPr>
        </p:nvSpPr>
        <p:spPr>
          <a:xfrm>
            <a:off x="60349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2" name="Picture Placeholder 4"/>
          <p:cNvSpPr>
            <a:spLocks noGrp="1"/>
          </p:cNvSpPr>
          <p:nvPr>
            <p:ph type="pic" sz="quarter" idx="51"/>
          </p:nvPr>
        </p:nvSpPr>
        <p:spPr>
          <a:xfrm>
            <a:off x="476491" y="4049122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3" name="Text Placeholder 2"/>
          <p:cNvSpPr>
            <a:spLocks noGrp="1"/>
          </p:cNvSpPr>
          <p:nvPr>
            <p:ph type="body" sz="quarter" idx="52"/>
          </p:nvPr>
        </p:nvSpPr>
        <p:spPr>
          <a:xfrm>
            <a:off x="465100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4" name="Text Placeholder 2"/>
          <p:cNvSpPr>
            <a:spLocks noGrp="1"/>
          </p:cNvSpPr>
          <p:nvPr>
            <p:ph type="body" sz="quarter" idx="53"/>
          </p:nvPr>
        </p:nvSpPr>
        <p:spPr>
          <a:xfrm>
            <a:off x="465100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5" name="Text Placeholder 2"/>
          <p:cNvSpPr>
            <a:spLocks noGrp="1"/>
          </p:cNvSpPr>
          <p:nvPr>
            <p:ph type="body" sz="quarter" idx="54"/>
          </p:nvPr>
        </p:nvSpPr>
        <p:spPr>
          <a:xfrm>
            <a:off x="465100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6" name="Text Placeholder 2"/>
          <p:cNvSpPr>
            <a:spLocks noGrp="1"/>
          </p:cNvSpPr>
          <p:nvPr>
            <p:ph type="body" sz="quarter" idx="55"/>
          </p:nvPr>
        </p:nvSpPr>
        <p:spPr>
          <a:xfrm>
            <a:off x="465100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8" name="Text Placeholder 2"/>
          <p:cNvSpPr>
            <a:spLocks noGrp="1"/>
          </p:cNvSpPr>
          <p:nvPr>
            <p:ph type="body" sz="quarter" idx="57"/>
          </p:nvPr>
        </p:nvSpPr>
        <p:spPr>
          <a:xfrm>
            <a:off x="23215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9" name="Picture Placeholder 4"/>
          <p:cNvSpPr>
            <a:spLocks noGrp="1"/>
          </p:cNvSpPr>
          <p:nvPr>
            <p:ph type="pic" sz="quarter" idx="58"/>
          </p:nvPr>
        </p:nvSpPr>
        <p:spPr>
          <a:xfrm>
            <a:off x="2194508" y="4049122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80" name="Text Placeholder 2"/>
          <p:cNvSpPr>
            <a:spLocks noGrp="1"/>
          </p:cNvSpPr>
          <p:nvPr>
            <p:ph type="body" sz="quarter" idx="59"/>
          </p:nvPr>
        </p:nvSpPr>
        <p:spPr>
          <a:xfrm>
            <a:off x="218311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1" name="Text Placeholder 2"/>
          <p:cNvSpPr>
            <a:spLocks noGrp="1"/>
          </p:cNvSpPr>
          <p:nvPr>
            <p:ph type="body" sz="quarter" idx="60"/>
          </p:nvPr>
        </p:nvSpPr>
        <p:spPr>
          <a:xfrm>
            <a:off x="218311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2" name="Text Placeholder 2"/>
          <p:cNvSpPr>
            <a:spLocks noGrp="1"/>
          </p:cNvSpPr>
          <p:nvPr>
            <p:ph type="body" sz="quarter" idx="61"/>
          </p:nvPr>
        </p:nvSpPr>
        <p:spPr>
          <a:xfrm>
            <a:off x="218311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3" name="Text Placeholder 2"/>
          <p:cNvSpPr>
            <a:spLocks noGrp="1"/>
          </p:cNvSpPr>
          <p:nvPr>
            <p:ph type="body" sz="quarter" idx="62"/>
          </p:nvPr>
        </p:nvSpPr>
        <p:spPr>
          <a:xfrm>
            <a:off x="218311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5" name="Text Placeholder 2"/>
          <p:cNvSpPr>
            <a:spLocks noGrp="1"/>
          </p:cNvSpPr>
          <p:nvPr>
            <p:ph type="body" sz="quarter" idx="64"/>
          </p:nvPr>
        </p:nvSpPr>
        <p:spPr>
          <a:xfrm>
            <a:off x="4101439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6" name="Picture Placeholder 4"/>
          <p:cNvSpPr>
            <a:spLocks noGrp="1"/>
          </p:cNvSpPr>
          <p:nvPr>
            <p:ph type="pic" sz="quarter" idx="65"/>
          </p:nvPr>
        </p:nvSpPr>
        <p:spPr>
          <a:xfrm>
            <a:off x="3974440" y="4049122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87" name="Text Placeholder 2"/>
          <p:cNvSpPr>
            <a:spLocks noGrp="1"/>
          </p:cNvSpPr>
          <p:nvPr>
            <p:ph type="body" sz="quarter" idx="66"/>
          </p:nvPr>
        </p:nvSpPr>
        <p:spPr>
          <a:xfrm>
            <a:off x="3963048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8" name="Text Placeholder 2"/>
          <p:cNvSpPr>
            <a:spLocks noGrp="1"/>
          </p:cNvSpPr>
          <p:nvPr>
            <p:ph type="body" sz="quarter" idx="67"/>
          </p:nvPr>
        </p:nvSpPr>
        <p:spPr>
          <a:xfrm>
            <a:off x="3963048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9" name="Text Placeholder 2"/>
          <p:cNvSpPr>
            <a:spLocks noGrp="1"/>
          </p:cNvSpPr>
          <p:nvPr>
            <p:ph type="body" sz="quarter" idx="68"/>
          </p:nvPr>
        </p:nvSpPr>
        <p:spPr>
          <a:xfrm>
            <a:off x="3963048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0" name="Text Placeholder 2"/>
          <p:cNvSpPr>
            <a:spLocks noGrp="1"/>
          </p:cNvSpPr>
          <p:nvPr>
            <p:ph type="body" sz="quarter" idx="69"/>
          </p:nvPr>
        </p:nvSpPr>
        <p:spPr>
          <a:xfrm>
            <a:off x="3963048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2" name="Text Placeholder 2"/>
          <p:cNvSpPr>
            <a:spLocks noGrp="1"/>
          </p:cNvSpPr>
          <p:nvPr>
            <p:ph type="body" sz="quarter" idx="71"/>
          </p:nvPr>
        </p:nvSpPr>
        <p:spPr>
          <a:xfrm>
            <a:off x="5863108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3" name="Picture Placeholder 4"/>
          <p:cNvSpPr>
            <a:spLocks noGrp="1"/>
          </p:cNvSpPr>
          <p:nvPr>
            <p:ph type="pic" sz="quarter" idx="72"/>
          </p:nvPr>
        </p:nvSpPr>
        <p:spPr>
          <a:xfrm>
            <a:off x="5736109" y="4049122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94" name="Text Placeholder 2"/>
          <p:cNvSpPr>
            <a:spLocks noGrp="1"/>
          </p:cNvSpPr>
          <p:nvPr>
            <p:ph type="body" sz="quarter" idx="73"/>
          </p:nvPr>
        </p:nvSpPr>
        <p:spPr>
          <a:xfrm>
            <a:off x="5724717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5" name="Text Placeholder 2"/>
          <p:cNvSpPr>
            <a:spLocks noGrp="1"/>
          </p:cNvSpPr>
          <p:nvPr>
            <p:ph type="body" sz="quarter" idx="74"/>
          </p:nvPr>
        </p:nvSpPr>
        <p:spPr>
          <a:xfrm>
            <a:off x="5724717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6" name="Text Placeholder 2"/>
          <p:cNvSpPr>
            <a:spLocks noGrp="1"/>
          </p:cNvSpPr>
          <p:nvPr>
            <p:ph type="body" sz="quarter" idx="75"/>
          </p:nvPr>
        </p:nvSpPr>
        <p:spPr>
          <a:xfrm>
            <a:off x="5724717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7" name="Text Placeholder 2"/>
          <p:cNvSpPr>
            <a:spLocks noGrp="1"/>
          </p:cNvSpPr>
          <p:nvPr>
            <p:ph type="body" sz="quarter" idx="76"/>
          </p:nvPr>
        </p:nvSpPr>
        <p:spPr>
          <a:xfrm>
            <a:off x="5724717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9" name="Text Placeholder 2"/>
          <p:cNvSpPr>
            <a:spLocks noGrp="1"/>
          </p:cNvSpPr>
          <p:nvPr>
            <p:ph type="body" sz="quarter" idx="78"/>
          </p:nvPr>
        </p:nvSpPr>
        <p:spPr>
          <a:xfrm>
            <a:off x="7636461" y="3775118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0" name="Picture Placeholder 4"/>
          <p:cNvSpPr>
            <a:spLocks noGrp="1"/>
          </p:cNvSpPr>
          <p:nvPr>
            <p:ph type="pic" sz="quarter" idx="79"/>
          </p:nvPr>
        </p:nvSpPr>
        <p:spPr>
          <a:xfrm>
            <a:off x="7509462" y="4049122"/>
            <a:ext cx="1187450" cy="492125"/>
          </a:xfrm>
        </p:spPr>
        <p:txBody>
          <a:bodyPr/>
          <a:lstStyle>
            <a:lvl1pPr algn="ctr">
              <a:defRPr sz="11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01" name="Text Placeholder 2"/>
          <p:cNvSpPr>
            <a:spLocks noGrp="1"/>
          </p:cNvSpPr>
          <p:nvPr>
            <p:ph type="body" sz="quarter" idx="80"/>
          </p:nvPr>
        </p:nvSpPr>
        <p:spPr>
          <a:xfrm>
            <a:off x="7498070" y="459973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2" name="Text Placeholder 2"/>
          <p:cNvSpPr>
            <a:spLocks noGrp="1"/>
          </p:cNvSpPr>
          <p:nvPr>
            <p:ph type="body" sz="quarter" idx="81"/>
          </p:nvPr>
        </p:nvSpPr>
        <p:spPr>
          <a:xfrm>
            <a:off x="7498070" y="487373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3" name="Text Placeholder 2"/>
          <p:cNvSpPr>
            <a:spLocks noGrp="1"/>
          </p:cNvSpPr>
          <p:nvPr>
            <p:ph type="body" sz="quarter" idx="82"/>
          </p:nvPr>
        </p:nvSpPr>
        <p:spPr>
          <a:xfrm>
            <a:off x="7498070" y="5147738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4" name="Text Placeholder 2"/>
          <p:cNvSpPr>
            <a:spLocks noGrp="1"/>
          </p:cNvSpPr>
          <p:nvPr>
            <p:ph type="body" sz="quarter" idx="83"/>
          </p:nvPr>
        </p:nvSpPr>
        <p:spPr>
          <a:xfrm>
            <a:off x="7498070" y="541267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5" name="ClipArt Placeholder 9"/>
          <p:cNvSpPr>
            <a:spLocks noGrp="1"/>
          </p:cNvSpPr>
          <p:nvPr>
            <p:ph type="clipArt" sz="quarter" idx="84"/>
          </p:nvPr>
        </p:nvSpPr>
        <p:spPr>
          <a:xfrm>
            <a:off x="349091" y="1370029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206" name="ClipArt Placeholder 9"/>
          <p:cNvSpPr>
            <a:spLocks noGrp="1"/>
          </p:cNvSpPr>
          <p:nvPr>
            <p:ph type="clipArt" sz="quarter" idx="85"/>
          </p:nvPr>
        </p:nvSpPr>
        <p:spPr>
          <a:xfrm>
            <a:off x="2100304" y="1370029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207" name="ClipArt Placeholder 9"/>
          <p:cNvSpPr>
            <a:spLocks noGrp="1"/>
          </p:cNvSpPr>
          <p:nvPr>
            <p:ph type="clipArt" sz="quarter" idx="86"/>
          </p:nvPr>
        </p:nvSpPr>
        <p:spPr>
          <a:xfrm>
            <a:off x="3851516" y="1370029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208" name="ClipArt Placeholder 9"/>
          <p:cNvSpPr>
            <a:spLocks noGrp="1"/>
          </p:cNvSpPr>
          <p:nvPr>
            <p:ph type="clipArt" sz="quarter" idx="87"/>
          </p:nvPr>
        </p:nvSpPr>
        <p:spPr>
          <a:xfrm>
            <a:off x="5602728" y="1370029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209" name="ClipArt Placeholder 9"/>
          <p:cNvSpPr>
            <a:spLocks noGrp="1"/>
          </p:cNvSpPr>
          <p:nvPr>
            <p:ph type="clipArt" sz="quarter" idx="88"/>
          </p:nvPr>
        </p:nvSpPr>
        <p:spPr>
          <a:xfrm>
            <a:off x="7353941" y="1370029"/>
            <a:ext cx="1456764" cy="2023969"/>
          </a:xfrm>
          <a:prstGeom prst="roundRect">
            <a:avLst/>
          </a:prstGeom>
          <a:ln w="19050" cmpd="sng">
            <a:solidFill>
              <a:schemeClr val="bg2"/>
            </a:solidFill>
          </a:ln>
        </p:spPr>
        <p:txBody>
          <a:bodyPr/>
          <a:lstStyle/>
          <a:p>
            <a:pPr lvl="0"/>
            <a:r>
              <a:rPr lang="en-US" noProof="0" smtClean="0"/>
              <a:t>Click icon to add online image</a:t>
            </a:r>
            <a:endParaRPr lang="en-US" noProof="0" dirty="0"/>
          </a:p>
        </p:txBody>
      </p:sp>
      <p:sp>
        <p:nvSpPr>
          <p:cNvPr id="210" name="Text Placeholder 2"/>
          <p:cNvSpPr>
            <a:spLocks noGrp="1"/>
          </p:cNvSpPr>
          <p:nvPr>
            <p:ph type="body" sz="quarter" idx="89"/>
          </p:nvPr>
        </p:nvSpPr>
        <p:spPr>
          <a:xfrm>
            <a:off x="61074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1" name="Picture Placeholder 4"/>
          <p:cNvSpPr>
            <a:spLocks noGrp="1"/>
          </p:cNvSpPr>
          <p:nvPr>
            <p:ph type="pic" sz="quarter" idx="90"/>
          </p:nvPr>
        </p:nvSpPr>
        <p:spPr>
          <a:xfrm>
            <a:off x="483748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2" name="Text Placeholder 2"/>
          <p:cNvSpPr>
            <a:spLocks noGrp="1"/>
          </p:cNvSpPr>
          <p:nvPr>
            <p:ph type="body" sz="quarter" idx="91"/>
          </p:nvPr>
        </p:nvSpPr>
        <p:spPr>
          <a:xfrm>
            <a:off x="472357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3" name="Text Placeholder 2"/>
          <p:cNvSpPr>
            <a:spLocks noGrp="1"/>
          </p:cNvSpPr>
          <p:nvPr>
            <p:ph type="body" sz="quarter" idx="92"/>
          </p:nvPr>
        </p:nvSpPr>
        <p:spPr>
          <a:xfrm>
            <a:off x="472357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4" name="Text Placeholder 2"/>
          <p:cNvSpPr>
            <a:spLocks noGrp="1"/>
          </p:cNvSpPr>
          <p:nvPr>
            <p:ph type="body" sz="quarter" idx="93"/>
          </p:nvPr>
        </p:nvSpPr>
        <p:spPr>
          <a:xfrm>
            <a:off x="472357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5" name="Text Placeholder 2"/>
          <p:cNvSpPr>
            <a:spLocks noGrp="1"/>
          </p:cNvSpPr>
          <p:nvPr>
            <p:ph type="body" sz="quarter" idx="94"/>
          </p:nvPr>
        </p:nvSpPr>
        <p:spPr>
          <a:xfrm>
            <a:off x="472357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6" name="Text Placeholder 2"/>
          <p:cNvSpPr>
            <a:spLocks noGrp="1"/>
          </p:cNvSpPr>
          <p:nvPr>
            <p:ph type="body" sz="quarter" idx="95"/>
          </p:nvPr>
        </p:nvSpPr>
        <p:spPr>
          <a:xfrm>
            <a:off x="23287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7" name="Picture Placeholder 4"/>
          <p:cNvSpPr>
            <a:spLocks noGrp="1"/>
          </p:cNvSpPr>
          <p:nvPr>
            <p:ph type="pic" sz="quarter" idx="96"/>
          </p:nvPr>
        </p:nvSpPr>
        <p:spPr>
          <a:xfrm>
            <a:off x="2201766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8" name="Text Placeholder 2"/>
          <p:cNvSpPr>
            <a:spLocks noGrp="1"/>
          </p:cNvSpPr>
          <p:nvPr>
            <p:ph type="body" sz="quarter" idx="97"/>
          </p:nvPr>
        </p:nvSpPr>
        <p:spPr>
          <a:xfrm>
            <a:off x="219037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9" name="Text Placeholder 2"/>
          <p:cNvSpPr>
            <a:spLocks noGrp="1"/>
          </p:cNvSpPr>
          <p:nvPr>
            <p:ph type="body" sz="quarter" idx="98"/>
          </p:nvPr>
        </p:nvSpPr>
        <p:spPr>
          <a:xfrm>
            <a:off x="219037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0" name="Text Placeholder 2"/>
          <p:cNvSpPr>
            <a:spLocks noGrp="1"/>
          </p:cNvSpPr>
          <p:nvPr>
            <p:ph type="body" sz="quarter" idx="99"/>
          </p:nvPr>
        </p:nvSpPr>
        <p:spPr>
          <a:xfrm>
            <a:off x="219037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1" name="Text Placeholder 2"/>
          <p:cNvSpPr>
            <a:spLocks noGrp="1"/>
          </p:cNvSpPr>
          <p:nvPr>
            <p:ph type="body" sz="quarter" idx="100"/>
          </p:nvPr>
        </p:nvSpPr>
        <p:spPr>
          <a:xfrm>
            <a:off x="219037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2" name="Text Placeholder 2"/>
          <p:cNvSpPr>
            <a:spLocks noGrp="1"/>
          </p:cNvSpPr>
          <p:nvPr>
            <p:ph type="body" sz="quarter" idx="101"/>
          </p:nvPr>
        </p:nvSpPr>
        <p:spPr>
          <a:xfrm>
            <a:off x="4108696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3" name="Picture Placeholder 4"/>
          <p:cNvSpPr>
            <a:spLocks noGrp="1"/>
          </p:cNvSpPr>
          <p:nvPr>
            <p:ph type="pic" sz="quarter" idx="102"/>
          </p:nvPr>
        </p:nvSpPr>
        <p:spPr>
          <a:xfrm>
            <a:off x="3981697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24" name="Text Placeholder 2"/>
          <p:cNvSpPr>
            <a:spLocks noGrp="1"/>
          </p:cNvSpPr>
          <p:nvPr>
            <p:ph type="body" sz="quarter" idx="103"/>
          </p:nvPr>
        </p:nvSpPr>
        <p:spPr>
          <a:xfrm>
            <a:off x="3970305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5" name="Text Placeholder 2"/>
          <p:cNvSpPr>
            <a:spLocks noGrp="1"/>
          </p:cNvSpPr>
          <p:nvPr>
            <p:ph type="body" sz="quarter" idx="104"/>
          </p:nvPr>
        </p:nvSpPr>
        <p:spPr>
          <a:xfrm>
            <a:off x="3970305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6" name="Text Placeholder 2"/>
          <p:cNvSpPr>
            <a:spLocks noGrp="1"/>
          </p:cNvSpPr>
          <p:nvPr>
            <p:ph type="body" sz="quarter" idx="105"/>
          </p:nvPr>
        </p:nvSpPr>
        <p:spPr>
          <a:xfrm>
            <a:off x="3970305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7" name="Text Placeholder 2"/>
          <p:cNvSpPr>
            <a:spLocks noGrp="1"/>
          </p:cNvSpPr>
          <p:nvPr>
            <p:ph type="body" sz="quarter" idx="106"/>
          </p:nvPr>
        </p:nvSpPr>
        <p:spPr>
          <a:xfrm>
            <a:off x="3970305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8" name="Text Placeholder 2"/>
          <p:cNvSpPr>
            <a:spLocks noGrp="1"/>
          </p:cNvSpPr>
          <p:nvPr>
            <p:ph type="body" sz="quarter" idx="107"/>
          </p:nvPr>
        </p:nvSpPr>
        <p:spPr>
          <a:xfrm>
            <a:off x="5870365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9" name="Picture Placeholder 4"/>
          <p:cNvSpPr>
            <a:spLocks noGrp="1"/>
          </p:cNvSpPr>
          <p:nvPr>
            <p:ph type="pic" sz="quarter" idx="108"/>
          </p:nvPr>
        </p:nvSpPr>
        <p:spPr>
          <a:xfrm>
            <a:off x="5743365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30" name="Text Placeholder 2"/>
          <p:cNvSpPr>
            <a:spLocks noGrp="1"/>
          </p:cNvSpPr>
          <p:nvPr>
            <p:ph type="body" sz="quarter" idx="109"/>
          </p:nvPr>
        </p:nvSpPr>
        <p:spPr>
          <a:xfrm>
            <a:off x="5731974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1" name="Text Placeholder 2"/>
          <p:cNvSpPr>
            <a:spLocks noGrp="1"/>
          </p:cNvSpPr>
          <p:nvPr>
            <p:ph type="body" sz="quarter" idx="110"/>
          </p:nvPr>
        </p:nvSpPr>
        <p:spPr>
          <a:xfrm>
            <a:off x="5731974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2" name="Text Placeholder 2"/>
          <p:cNvSpPr>
            <a:spLocks noGrp="1"/>
          </p:cNvSpPr>
          <p:nvPr>
            <p:ph type="body" sz="quarter" idx="111"/>
          </p:nvPr>
        </p:nvSpPr>
        <p:spPr>
          <a:xfrm>
            <a:off x="5731974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3" name="Text Placeholder 2"/>
          <p:cNvSpPr>
            <a:spLocks noGrp="1"/>
          </p:cNvSpPr>
          <p:nvPr>
            <p:ph type="body" sz="quarter" idx="112"/>
          </p:nvPr>
        </p:nvSpPr>
        <p:spPr>
          <a:xfrm>
            <a:off x="5731974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4" name="Text Placeholder 2"/>
          <p:cNvSpPr>
            <a:spLocks noGrp="1"/>
          </p:cNvSpPr>
          <p:nvPr>
            <p:ph type="body" sz="quarter" idx="113"/>
          </p:nvPr>
        </p:nvSpPr>
        <p:spPr>
          <a:xfrm>
            <a:off x="7643718" y="1423804"/>
            <a:ext cx="933450" cy="224584"/>
          </a:xfrm>
        </p:spPr>
        <p:txBody>
          <a:bodyPr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200" b="1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5" name="Picture Placeholder 4"/>
          <p:cNvSpPr>
            <a:spLocks noGrp="1"/>
          </p:cNvSpPr>
          <p:nvPr>
            <p:ph type="pic" sz="quarter" idx="114"/>
          </p:nvPr>
        </p:nvSpPr>
        <p:spPr>
          <a:xfrm>
            <a:off x="7516719" y="1697806"/>
            <a:ext cx="1187450" cy="492125"/>
          </a:xfrm>
        </p:spPr>
        <p:txBody>
          <a:bodyPr/>
          <a:lstStyle>
            <a:lvl1pPr algn="ctr">
              <a:defRPr sz="11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36" name="Text Placeholder 2"/>
          <p:cNvSpPr>
            <a:spLocks noGrp="1"/>
          </p:cNvSpPr>
          <p:nvPr>
            <p:ph type="body" sz="quarter" idx="115"/>
          </p:nvPr>
        </p:nvSpPr>
        <p:spPr>
          <a:xfrm>
            <a:off x="7505327" y="2248420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10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7" name="Text Placeholder 2"/>
          <p:cNvSpPr>
            <a:spLocks noGrp="1"/>
          </p:cNvSpPr>
          <p:nvPr>
            <p:ph type="body" sz="quarter" idx="116"/>
          </p:nvPr>
        </p:nvSpPr>
        <p:spPr>
          <a:xfrm>
            <a:off x="7505327" y="2522422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8" name="Text Placeholder 2"/>
          <p:cNvSpPr>
            <a:spLocks noGrp="1"/>
          </p:cNvSpPr>
          <p:nvPr>
            <p:ph type="body" sz="quarter" idx="117"/>
          </p:nvPr>
        </p:nvSpPr>
        <p:spPr>
          <a:xfrm>
            <a:off x="7505327" y="2796424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9" name="Text Placeholder 2"/>
          <p:cNvSpPr>
            <a:spLocks noGrp="1"/>
          </p:cNvSpPr>
          <p:nvPr>
            <p:ph type="body" sz="quarter" idx="118"/>
          </p:nvPr>
        </p:nvSpPr>
        <p:spPr>
          <a:xfrm>
            <a:off x="7505327" y="3061356"/>
            <a:ext cx="1210235" cy="224584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spcBef>
                <a:spcPts val="0"/>
              </a:spcBef>
              <a:defRPr sz="900" b="1" baseline="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1" name="Footer Placeholder 1"/>
          <p:cNvSpPr>
            <a:spLocks noGrp="1"/>
          </p:cNvSpPr>
          <p:nvPr>
            <p:ph type="ftr" sz="quarter" idx="1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132" name="Slide Number Placeholder 2"/>
          <p:cNvSpPr>
            <a:spLocks noGrp="1"/>
          </p:cNvSpPr>
          <p:nvPr>
            <p:ph type="sldNum" sz="quarter" idx="120"/>
          </p:nvPr>
        </p:nvSpPr>
        <p:spPr/>
        <p:txBody>
          <a:bodyPr/>
          <a:lstStyle>
            <a:lvl1pPr>
              <a:defRPr/>
            </a:lvl1pPr>
          </a:lstStyle>
          <a:p>
            <a:fld id="{70C707B3-F35B-4BF0-9DAA-5B8BC1B99D8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6427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136106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46317" y="4064003"/>
            <a:ext cx="3978929" cy="1751263"/>
          </a:xfrm>
        </p:spPr>
        <p:txBody>
          <a:bodyPr/>
          <a:lstStyle>
            <a:lvl1pPr>
              <a:defRPr sz="3000" b="0" i="0">
                <a:solidFill>
                  <a:schemeClr val="tx1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352AA16-1979-4905-A53E-5C5A09D23F2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7907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846514" y="5302250"/>
            <a:ext cx="5297487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6858000"/>
          </a:xfrm>
        </p:spPr>
        <p:txBody>
          <a:bodyPr/>
          <a:lstStyle>
            <a:lvl1pPr algn="ctr">
              <a:defRPr baseline="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46317" y="3075216"/>
            <a:ext cx="3978929" cy="1950356"/>
          </a:xfrm>
        </p:spPr>
        <p:txBody>
          <a:bodyPr/>
          <a:lstStyle>
            <a:lvl1pPr>
              <a:defRPr sz="3000" b="0" i="0" baseline="0">
                <a:solidFill>
                  <a:schemeClr val="tx1"/>
                </a:solidFill>
                <a:effectLst/>
                <a:latin typeface="Arial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1108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1" y="1132417"/>
            <a:ext cx="8445500" cy="5069416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fld id="{78501351-6D9B-4E34-80BE-D1D9C2B1D28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30332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ha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1" y="1147233"/>
            <a:ext cx="4159249" cy="504825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4" y="1147233"/>
            <a:ext cx="4159249" cy="504825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58236989-DAF6-4DD4-9D65-ACB3D2DC2FB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8210758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art Placeholder 4"/>
          <p:cNvSpPr>
            <a:spLocks noGrp="1"/>
          </p:cNvSpPr>
          <p:nvPr>
            <p:ph type="chart" sz="quarter" idx="18"/>
          </p:nvPr>
        </p:nvSpPr>
        <p:spPr>
          <a:xfrm>
            <a:off x="349251" y="1147233"/>
            <a:ext cx="4159249" cy="504825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4" y="1147233"/>
            <a:ext cx="4159249" cy="2461684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7" y="3723217"/>
            <a:ext cx="4159249" cy="2461684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fld id="{9AB53AC4-E4F2-4759-9937-F8547C9A323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836893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4311652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2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512624" y="1189791"/>
            <a:ext cx="6971806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525173" y="3000005"/>
            <a:ext cx="6959257" cy="87588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3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70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08001" y="4699001"/>
            <a:ext cx="5058833" cy="1375832"/>
          </a:xfrm>
          <a:solidFill>
            <a:srgbClr val="FFFFFF"/>
          </a:solidFill>
        </p:spPr>
        <p:txBody>
          <a:bodyPr anchor="ctr">
            <a:normAutofit/>
          </a:bodyPr>
          <a:lstStyle>
            <a:lvl1pPr algn="ctr">
              <a:defRPr baseline="0">
                <a:solidFill>
                  <a:srgbClr val="021F4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Rectangle 1028"/>
          <p:cNvSpPr>
            <a:spLocks noGrp="1" noChangeArrowheads="1"/>
          </p:cNvSpPr>
          <p:nvPr>
            <p:ph type="dt" sz="half" idx="17"/>
          </p:nvPr>
        </p:nvSpPr>
        <p:spPr>
          <a:xfrm>
            <a:off x="5942014" y="6107115"/>
            <a:ext cx="2551112" cy="306387"/>
          </a:xfrm>
        </p:spPr>
        <p:txBody>
          <a:bodyPr r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49AA0398-5B19-421A-83AA-3808B79966DE}" type="datetimeFigureOut">
              <a:rPr lang="en-US" smtClean="0"/>
              <a:t>11/11/2016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2485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307475"/>
            <a:ext cx="8410104" cy="708526"/>
          </a:xfrm>
        </p:spPr>
        <p:txBody>
          <a:bodyPr/>
          <a:lstStyle>
            <a:lvl1pPr>
              <a:defRPr sz="2200" b="0" i="0" cap="none" baseline="0">
                <a:solidFill>
                  <a:srgbClr val="021F43"/>
                </a:solidFill>
                <a:latin typeface="+mj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Chart Placeholder 4"/>
          <p:cNvSpPr>
            <a:spLocks noGrp="1"/>
          </p:cNvSpPr>
          <p:nvPr>
            <p:ph type="chart" sz="quarter" idx="19"/>
          </p:nvPr>
        </p:nvSpPr>
        <p:spPr>
          <a:xfrm>
            <a:off x="4607984" y="1147233"/>
            <a:ext cx="4159249" cy="2461684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8" name="Chart Placeholder 4"/>
          <p:cNvSpPr>
            <a:spLocks noGrp="1"/>
          </p:cNvSpPr>
          <p:nvPr>
            <p:ph type="chart" sz="quarter" idx="20"/>
          </p:nvPr>
        </p:nvSpPr>
        <p:spPr>
          <a:xfrm>
            <a:off x="4612217" y="3723217"/>
            <a:ext cx="4159249" cy="2461684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9" name="Chart Placeholder 4"/>
          <p:cNvSpPr>
            <a:spLocks noGrp="1"/>
          </p:cNvSpPr>
          <p:nvPr>
            <p:ph type="chart" sz="quarter" idx="21"/>
          </p:nvPr>
        </p:nvSpPr>
        <p:spPr>
          <a:xfrm>
            <a:off x="347134" y="1140883"/>
            <a:ext cx="4159249" cy="2461684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14" name="Chart Placeholder 4"/>
          <p:cNvSpPr>
            <a:spLocks noGrp="1"/>
          </p:cNvSpPr>
          <p:nvPr>
            <p:ph type="chart" sz="quarter" idx="22"/>
          </p:nvPr>
        </p:nvSpPr>
        <p:spPr>
          <a:xfrm>
            <a:off x="351367" y="3716867"/>
            <a:ext cx="4159249" cy="2461684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fld id="{1039B5CA-B0B4-4869-84A7-0F4987A269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3828843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086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" name="Line 1087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6" name="Rectangle 1088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" name="Rectangle 1089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8" name="Freeform 1098"/>
          <p:cNvSpPr>
            <a:spLocks/>
          </p:cNvSpPr>
          <p:nvPr/>
        </p:nvSpPr>
        <p:spPr bwMode="auto">
          <a:xfrm>
            <a:off x="487364" y="617540"/>
            <a:ext cx="3175" cy="1587"/>
          </a:xfrm>
          <a:custGeom>
            <a:avLst/>
            <a:gdLst>
              <a:gd name="T0" fmla="*/ 0 w 2"/>
              <a:gd name="T1" fmla="*/ 0 h 1587"/>
              <a:gd name="T2" fmla="*/ 5040313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5040313 w 2"/>
              <a:gd name="T35" fmla="*/ 0 h 1587"/>
              <a:gd name="T36" fmla="*/ 5040313 w 2"/>
              <a:gd name="T37" fmla="*/ 0 h 1587"/>
              <a:gd name="T38" fmla="*/ 5040313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9" name="Freeform 1115"/>
          <p:cNvSpPr>
            <a:spLocks/>
          </p:cNvSpPr>
          <p:nvPr/>
        </p:nvSpPr>
        <p:spPr bwMode="auto">
          <a:xfrm>
            <a:off x="458789" y="473075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0 w 2"/>
              <a:gd name="T5" fmla="*/ 5040313 h 2"/>
              <a:gd name="T6" fmla="*/ 0 w 2"/>
              <a:gd name="T7" fmla="*/ 5040313 h 2"/>
              <a:gd name="T8" fmla="*/ 0 w 2"/>
              <a:gd name="T9" fmla="*/ 5040313 h 2"/>
              <a:gd name="T10" fmla="*/ 0 w 2"/>
              <a:gd name="T11" fmla="*/ 5040313 h 2"/>
              <a:gd name="T12" fmla="*/ 5040313 w 2"/>
              <a:gd name="T13" fmla="*/ 5040313 h 2"/>
              <a:gd name="T14" fmla="*/ 5040313 w 2"/>
              <a:gd name="T15" fmla="*/ 5040313 h 2"/>
              <a:gd name="T16" fmla="*/ 5040313 w 2"/>
              <a:gd name="T17" fmla="*/ 0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5040313 w 2"/>
              <a:gd name="T29" fmla="*/ 5040313 h 2"/>
              <a:gd name="T30" fmla="*/ 5040313 w 2"/>
              <a:gd name="T31" fmla="*/ 5040313 h 2"/>
              <a:gd name="T32" fmla="*/ 5040313 w 2"/>
              <a:gd name="T33" fmla="*/ 5040313 h 2"/>
              <a:gd name="T34" fmla="*/ 5040313 w 2"/>
              <a:gd name="T35" fmla="*/ 5040313 h 2"/>
              <a:gd name="T36" fmla="*/ 5040313 w 2"/>
              <a:gd name="T37" fmla="*/ 5040313 h 2"/>
              <a:gd name="T38" fmla="*/ 5040313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5040313 w 2"/>
              <a:gd name="T55" fmla="*/ 5040313 h 2"/>
              <a:gd name="T56" fmla="*/ 0 w 2"/>
              <a:gd name="T57" fmla="*/ 5040313 h 2"/>
              <a:gd name="T58" fmla="*/ 5040313 w 2"/>
              <a:gd name="T59" fmla="*/ 5040313 h 2"/>
              <a:gd name="T60" fmla="*/ 5040313 w 2"/>
              <a:gd name="T61" fmla="*/ 5040313 h 2"/>
              <a:gd name="T62" fmla="*/ 5040313 w 2"/>
              <a:gd name="T63" fmla="*/ 5040313 h 2"/>
              <a:gd name="T64" fmla="*/ 0 w 2"/>
              <a:gd name="T65" fmla="*/ 5040313 h 2"/>
              <a:gd name="T66" fmla="*/ 0 w 2"/>
              <a:gd name="T67" fmla="*/ 5040313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0" name="Freeform 1120"/>
          <p:cNvSpPr>
            <a:spLocks/>
          </p:cNvSpPr>
          <p:nvPr/>
        </p:nvSpPr>
        <p:spPr bwMode="auto">
          <a:xfrm>
            <a:off x="458789" y="463552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5040313 h 2"/>
              <a:gd name="T4" fmla="*/ 0 w 2"/>
              <a:gd name="T5" fmla="*/ 5040313 h 2"/>
              <a:gd name="T6" fmla="*/ 0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5040313 w 2"/>
              <a:gd name="T13" fmla="*/ 0 h 2"/>
              <a:gd name="T14" fmla="*/ 5040313 w 2"/>
              <a:gd name="T15" fmla="*/ 0 h 2"/>
              <a:gd name="T16" fmla="*/ 0 w 2"/>
              <a:gd name="T17" fmla="*/ 0 h 2"/>
              <a:gd name="T18" fmla="*/ 0 w 2"/>
              <a:gd name="T19" fmla="*/ 5040313 h 2"/>
              <a:gd name="T20" fmla="*/ 0 w 2"/>
              <a:gd name="T21" fmla="*/ 5040313 h 2"/>
              <a:gd name="T22" fmla="*/ 5040313 w 2"/>
              <a:gd name="T23" fmla="*/ 0 h 2"/>
              <a:gd name="T24" fmla="*/ 5040313 w 2"/>
              <a:gd name="T25" fmla="*/ 0 h 2"/>
              <a:gd name="T26" fmla="*/ 5040313 w 2"/>
              <a:gd name="T27" fmla="*/ 0 h 2"/>
              <a:gd name="T28" fmla="*/ 5040313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0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5040313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5040313 w 2"/>
              <a:gd name="T53" fmla="*/ 5040313 h 2"/>
              <a:gd name="T54" fmla="*/ 5040313 w 2"/>
              <a:gd name="T55" fmla="*/ 5040313 h 2"/>
              <a:gd name="T56" fmla="*/ 5040313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" name="Freeform 1134"/>
          <p:cNvSpPr>
            <a:spLocks/>
          </p:cNvSpPr>
          <p:nvPr/>
        </p:nvSpPr>
        <p:spPr bwMode="auto">
          <a:xfrm>
            <a:off x="703264" y="514350"/>
            <a:ext cx="3175" cy="6350"/>
          </a:xfrm>
          <a:custGeom>
            <a:avLst/>
            <a:gdLst>
              <a:gd name="T0" fmla="*/ 5040313 w 2"/>
              <a:gd name="T1" fmla="*/ 10080625 h 4"/>
              <a:gd name="T2" fmla="*/ 5040313 w 2"/>
              <a:gd name="T3" fmla="*/ 10080625 h 4"/>
              <a:gd name="T4" fmla="*/ 5040313 w 2"/>
              <a:gd name="T5" fmla="*/ 10080625 h 4"/>
              <a:gd name="T6" fmla="*/ 5040313 w 2"/>
              <a:gd name="T7" fmla="*/ 5040313 h 4"/>
              <a:gd name="T8" fmla="*/ 5040313 w 2"/>
              <a:gd name="T9" fmla="*/ 0 h 4"/>
              <a:gd name="T10" fmla="*/ 5040313 w 2"/>
              <a:gd name="T11" fmla="*/ 0 h 4"/>
              <a:gd name="T12" fmla="*/ 5040313 w 2"/>
              <a:gd name="T13" fmla="*/ 0 h 4"/>
              <a:gd name="T14" fmla="*/ 0 w 2"/>
              <a:gd name="T15" fmla="*/ 5040313 h 4"/>
              <a:gd name="T16" fmla="*/ 5040313 w 2"/>
              <a:gd name="T17" fmla="*/ 10080625 h 4"/>
              <a:gd name="T18" fmla="*/ 5040313 w 2"/>
              <a:gd name="T19" fmla="*/ 5040313 h 4"/>
              <a:gd name="T20" fmla="*/ 5040313 w 2"/>
              <a:gd name="T21" fmla="*/ 5040313 h 4"/>
              <a:gd name="T22" fmla="*/ 5040313 w 2"/>
              <a:gd name="T23" fmla="*/ 0 h 4"/>
              <a:gd name="T24" fmla="*/ 5040313 w 2"/>
              <a:gd name="T25" fmla="*/ 5040313 h 4"/>
              <a:gd name="T26" fmla="*/ 5040313 w 2"/>
              <a:gd name="T27" fmla="*/ 5040313 h 4"/>
              <a:gd name="T28" fmla="*/ 5040313 w 2"/>
              <a:gd name="T29" fmla="*/ 5040313 h 4"/>
              <a:gd name="T30" fmla="*/ 5040313 w 2"/>
              <a:gd name="T31" fmla="*/ 5040313 h 4"/>
              <a:gd name="T32" fmla="*/ 5040313 w 2"/>
              <a:gd name="T33" fmla="*/ 5040313 h 4"/>
              <a:gd name="T34" fmla="*/ 5040313 w 2"/>
              <a:gd name="T35" fmla="*/ 5040313 h 4"/>
              <a:gd name="T36" fmla="*/ 5040313 w 2"/>
              <a:gd name="T37" fmla="*/ 5040313 h 4"/>
              <a:gd name="T38" fmla="*/ 5040313 w 2"/>
              <a:gd name="T39" fmla="*/ 5040313 h 4"/>
              <a:gd name="T40" fmla="*/ 5040313 w 2"/>
              <a:gd name="T41" fmla="*/ 5040313 h 4"/>
              <a:gd name="T42" fmla="*/ 5040313 w 2"/>
              <a:gd name="T43" fmla="*/ 5040313 h 4"/>
              <a:gd name="T44" fmla="*/ 5040313 w 2"/>
              <a:gd name="T45" fmla="*/ 5040313 h 4"/>
              <a:gd name="T46" fmla="*/ 5040313 w 2"/>
              <a:gd name="T47" fmla="*/ 5040313 h 4"/>
              <a:gd name="T48" fmla="*/ 5040313 w 2"/>
              <a:gd name="T49" fmla="*/ 5040313 h 4"/>
              <a:gd name="T50" fmla="*/ 5040313 w 2"/>
              <a:gd name="T51" fmla="*/ 5040313 h 4"/>
              <a:gd name="T52" fmla="*/ 0 w 2"/>
              <a:gd name="T53" fmla="*/ 5040313 h 4"/>
              <a:gd name="T54" fmla="*/ 5040313 w 2"/>
              <a:gd name="T55" fmla="*/ 10080625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2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>
              <a:gd name="T0" fmla="*/ 0 w 1587"/>
              <a:gd name="T1" fmla="*/ 10080625 h 4"/>
              <a:gd name="T2" fmla="*/ 0 w 1587"/>
              <a:gd name="T3" fmla="*/ 5040313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5040313 h 4"/>
              <a:gd name="T10" fmla="*/ 0 w 1587"/>
              <a:gd name="T11" fmla="*/ 5040313 h 4"/>
              <a:gd name="T12" fmla="*/ 0 w 1587"/>
              <a:gd name="T13" fmla="*/ 10080625 h 4"/>
              <a:gd name="T14" fmla="*/ 0 w 1587"/>
              <a:gd name="T15" fmla="*/ 5040313 h 4"/>
              <a:gd name="T16" fmla="*/ 0 w 1587"/>
              <a:gd name="T17" fmla="*/ 5040313 h 4"/>
              <a:gd name="T18" fmla="*/ 0 w 1587"/>
              <a:gd name="T19" fmla="*/ 5040313 h 4"/>
              <a:gd name="T20" fmla="*/ 0 w 1587"/>
              <a:gd name="T21" fmla="*/ 5040313 h 4"/>
              <a:gd name="T22" fmla="*/ 0 w 1587"/>
              <a:gd name="T23" fmla="*/ 5040313 h 4"/>
              <a:gd name="T24" fmla="*/ 0 w 1587"/>
              <a:gd name="T25" fmla="*/ 5040313 h 4"/>
              <a:gd name="T26" fmla="*/ 0 w 1587"/>
              <a:gd name="T27" fmla="*/ 5040313 h 4"/>
              <a:gd name="T28" fmla="*/ 0 w 1587"/>
              <a:gd name="T29" fmla="*/ 10080625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3" name="Freeform 1148"/>
          <p:cNvSpPr>
            <a:spLocks/>
          </p:cNvSpPr>
          <p:nvPr/>
        </p:nvSpPr>
        <p:spPr bwMode="auto">
          <a:xfrm>
            <a:off x="693739" y="460376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5040313 w 2"/>
              <a:gd name="T3" fmla="*/ 0 h 2"/>
              <a:gd name="T4" fmla="*/ 5040313 w 2"/>
              <a:gd name="T5" fmla="*/ 0 h 2"/>
              <a:gd name="T6" fmla="*/ 5040313 w 2"/>
              <a:gd name="T7" fmla="*/ 0 h 2"/>
              <a:gd name="T8" fmla="*/ 5040313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5040313 h 2"/>
              <a:gd name="T24" fmla="*/ 5040313 w 2"/>
              <a:gd name="T25" fmla="*/ 0 h 2"/>
              <a:gd name="T26" fmla="*/ 5040313 w 2"/>
              <a:gd name="T27" fmla="*/ 0 h 2"/>
              <a:gd name="T28" fmla="*/ 5040313 w 2"/>
              <a:gd name="T29" fmla="*/ 0 h 2"/>
              <a:gd name="T30" fmla="*/ 0 w 2"/>
              <a:gd name="T31" fmla="*/ 5040313 h 2"/>
              <a:gd name="T32" fmla="*/ 5040313 w 2"/>
              <a:gd name="T33" fmla="*/ 5040313 h 2"/>
              <a:gd name="T34" fmla="*/ 5040313 w 2"/>
              <a:gd name="T35" fmla="*/ 0 h 2"/>
              <a:gd name="T36" fmla="*/ 0 w 2"/>
              <a:gd name="T37" fmla="*/ 5040313 h 2"/>
              <a:gd name="T38" fmla="*/ 5040313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0 w 2"/>
              <a:gd name="T57" fmla="*/ 5040313 h 2"/>
              <a:gd name="T58" fmla="*/ 5040313 w 2"/>
              <a:gd name="T59" fmla="*/ 5040313 h 2"/>
              <a:gd name="T60" fmla="*/ 5040313 w 2"/>
              <a:gd name="T61" fmla="*/ 5040313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4" name="Freeform 1150"/>
          <p:cNvSpPr>
            <a:spLocks/>
          </p:cNvSpPr>
          <p:nvPr/>
        </p:nvSpPr>
        <p:spPr bwMode="auto">
          <a:xfrm>
            <a:off x="684214" y="447677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0 h 2"/>
              <a:gd name="T4" fmla="*/ 0 w 1587"/>
              <a:gd name="T5" fmla="*/ 5040313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5" name="Freeform 1152"/>
          <p:cNvSpPr>
            <a:spLocks/>
          </p:cNvSpPr>
          <p:nvPr/>
        </p:nvSpPr>
        <p:spPr bwMode="auto">
          <a:xfrm>
            <a:off x="684214" y="447677"/>
            <a:ext cx="3175" cy="3175"/>
          </a:xfrm>
          <a:custGeom>
            <a:avLst/>
            <a:gdLst>
              <a:gd name="T0" fmla="*/ 5040313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5040313 h 2"/>
              <a:gd name="T10" fmla="*/ 5040313 w 2"/>
              <a:gd name="T11" fmla="*/ 5040313 h 2"/>
              <a:gd name="T12" fmla="*/ 5040313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5040313 h 2"/>
              <a:gd name="T22" fmla="*/ 5040313 w 2"/>
              <a:gd name="T23" fmla="*/ 5040313 h 2"/>
              <a:gd name="T24" fmla="*/ 5040313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6" name="Freeform 1154"/>
          <p:cNvSpPr>
            <a:spLocks/>
          </p:cNvSpPr>
          <p:nvPr/>
        </p:nvSpPr>
        <p:spPr bwMode="auto">
          <a:xfrm>
            <a:off x="665164" y="434975"/>
            <a:ext cx="3175" cy="1588"/>
          </a:xfrm>
          <a:custGeom>
            <a:avLst/>
            <a:gdLst>
              <a:gd name="T0" fmla="*/ 5040313 w 2"/>
              <a:gd name="T1" fmla="*/ 0 h 1588"/>
              <a:gd name="T2" fmla="*/ 0 w 2"/>
              <a:gd name="T3" fmla="*/ 0 h 1588"/>
              <a:gd name="T4" fmla="*/ 5040313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7" name="Freeform 1156"/>
          <p:cNvSpPr>
            <a:spLocks/>
          </p:cNvSpPr>
          <p:nvPr/>
        </p:nvSpPr>
        <p:spPr bwMode="auto">
          <a:xfrm>
            <a:off x="665164" y="431801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5040313 h 2"/>
              <a:gd name="T8" fmla="*/ 5040313 w 2"/>
              <a:gd name="T9" fmla="*/ 5040313 h 2"/>
              <a:gd name="T10" fmla="*/ 5040313 w 2"/>
              <a:gd name="T11" fmla="*/ 5040313 h 2"/>
              <a:gd name="T12" fmla="*/ 5040313 w 2"/>
              <a:gd name="T13" fmla="*/ 5040313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5040313 h 2"/>
              <a:gd name="T24" fmla="*/ 5040313 w 2"/>
              <a:gd name="T25" fmla="*/ 5040313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8" name="Freeform 1163"/>
          <p:cNvSpPr>
            <a:spLocks/>
          </p:cNvSpPr>
          <p:nvPr/>
        </p:nvSpPr>
        <p:spPr bwMode="auto">
          <a:xfrm>
            <a:off x="611188" y="415927"/>
            <a:ext cx="6350" cy="3175"/>
          </a:xfrm>
          <a:custGeom>
            <a:avLst/>
            <a:gdLst>
              <a:gd name="T0" fmla="*/ 5040313 w 4"/>
              <a:gd name="T1" fmla="*/ 5040313 h 2"/>
              <a:gd name="T2" fmla="*/ 5040313 w 4"/>
              <a:gd name="T3" fmla="*/ 5040313 h 2"/>
              <a:gd name="T4" fmla="*/ 10080625 w 4"/>
              <a:gd name="T5" fmla="*/ 5040313 h 2"/>
              <a:gd name="T6" fmla="*/ 10080625 w 4"/>
              <a:gd name="T7" fmla="*/ 0 h 2"/>
              <a:gd name="T8" fmla="*/ 10080625 w 4"/>
              <a:gd name="T9" fmla="*/ 0 h 2"/>
              <a:gd name="T10" fmla="*/ 5040313 w 4"/>
              <a:gd name="T11" fmla="*/ 0 h 2"/>
              <a:gd name="T12" fmla="*/ 5040313 w 4"/>
              <a:gd name="T13" fmla="*/ 0 h 2"/>
              <a:gd name="T14" fmla="*/ 0 w 4"/>
              <a:gd name="T15" fmla="*/ 5040313 h 2"/>
              <a:gd name="T16" fmla="*/ 5040313 w 4"/>
              <a:gd name="T17" fmla="*/ 5040313 h 2"/>
              <a:gd name="T18" fmla="*/ 5040313 w 4"/>
              <a:gd name="T19" fmla="*/ 0 h 2"/>
              <a:gd name="T20" fmla="*/ 10080625 w 4"/>
              <a:gd name="T21" fmla="*/ 5040313 h 2"/>
              <a:gd name="T22" fmla="*/ 10080625 w 4"/>
              <a:gd name="T23" fmla="*/ 0 h 2"/>
              <a:gd name="T24" fmla="*/ 10080625 w 4"/>
              <a:gd name="T25" fmla="*/ 0 h 2"/>
              <a:gd name="T26" fmla="*/ 5040313 w 4"/>
              <a:gd name="T27" fmla="*/ 0 h 2"/>
              <a:gd name="T28" fmla="*/ 5040313 w 4"/>
              <a:gd name="T29" fmla="*/ 0 h 2"/>
              <a:gd name="T30" fmla="*/ 0 w 4"/>
              <a:gd name="T31" fmla="*/ 0 h 2"/>
              <a:gd name="T32" fmla="*/ 5040313 w 4"/>
              <a:gd name="T33" fmla="*/ 5040313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9" name="Freeform 1172"/>
          <p:cNvSpPr>
            <a:spLocks/>
          </p:cNvSpPr>
          <p:nvPr/>
        </p:nvSpPr>
        <p:spPr bwMode="auto">
          <a:xfrm>
            <a:off x="582614" y="476252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5040313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0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0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0 w 2"/>
              <a:gd name="T57" fmla="*/ 5040313 h 2"/>
              <a:gd name="T58" fmla="*/ 0 w 2"/>
              <a:gd name="T59" fmla="*/ 5040313 h 2"/>
              <a:gd name="T60" fmla="*/ 0 w 2"/>
              <a:gd name="T61" fmla="*/ 5040313 h 2"/>
              <a:gd name="T62" fmla="*/ 0 w 2"/>
              <a:gd name="T63" fmla="*/ 5040313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0" name="Freeform 1177"/>
          <p:cNvSpPr>
            <a:spLocks/>
          </p:cNvSpPr>
          <p:nvPr/>
        </p:nvSpPr>
        <p:spPr bwMode="auto">
          <a:xfrm>
            <a:off x="557214" y="534990"/>
            <a:ext cx="3175" cy="3175"/>
          </a:xfrm>
          <a:custGeom>
            <a:avLst/>
            <a:gdLst>
              <a:gd name="T0" fmla="*/ 0 w 2"/>
              <a:gd name="T1" fmla="*/ 5040313 h 2"/>
              <a:gd name="T2" fmla="*/ 5040313 w 2"/>
              <a:gd name="T3" fmla="*/ 5040313 h 2"/>
              <a:gd name="T4" fmla="*/ 5040313 w 2"/>
              <a:gd name="T5" fmla="*/ 5040313 h 2"/>
              <a:gd name="T6" fmla="*/ 5040313 w 2"/>
              <a:gd name="T7" fmla="*/ 0 h 2"/>
              <a:gd name="T8" fmla="*/ 5040313 w 2"/>
              <a:gd name="T9" fmla="*/ 0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5040313 h 2"/>
              <a:gd name="T40" fmla="*/ 0 w 2"/>
              <a:gd name="T41" fmla="*/ 5040313 h 2"/>
              <a:gd name="T42" fmla="*/ 5040313 w 2"/>
              <a:gd name="T43" fmla="*/ 5040313 h 2"/>
              <a:gd name="T44" fmla="*/ 5040313 w 2"/>
              <a:gd name="T45" fmla="*/ 0 h 2"/>
              <a:gd name="T46" fmla="*/ 5040313 w 2"/>
              <a:gd name="T47" fmla="*/ 0 h 2"/>
              <a:gd name="T48" fmla="*/ 5040313 w 2"/>
              <a:gd name="T49" fmla="*/ 0 h 2"/>
              <a:gd name="T50" fmla="*/ 5040313 w 2"/>
              <a:gd name="T51" fmla="*/ 0 h 2"/>
              <a:gd name="T52" fmla="*/ 5040313 w 2"/>
              <a:gd name="T53" fmla="*/ 0 h 2"/>
              <a:gd name="T54" fmla="*/ 5040313 w 2"/>
              <a:gd name="T55" fmla="*/ 0 h 2"/>
              <a:gd name="T56" fmla="*/ 5040313 w 2"/>
              <a:gd name="T57" fmla="*/ 0 h 2"/>
              <a:gd name="T58" fmla="*/ 5040313 w 2"/>
              <a:gd name="T59" fmla="*/ 0 h 2"/>
              <a:gd name="T60" fmla="*/ 5040313 w 2"/>
              <a:gd name="T61" fmla="*/ 0 h 2"/>
              <a:gd name="T62" fmla="*/ 5040313 w 2"/>
              <a:gd name="T63" fmla="*/ 0 h 2"/>
              <a:gd name="T64" fmla="*/ 5040313 w 2"/>
              <a:gd name="T65" fmla="*/ 0 h 2"/>
              <a:gd name="T66" fmla="*/ 5040313 w 2"/>
              <a:gd name="T67" fmla="*/ 5040313 h 2"/>
              <a:gd name="T68" fmla="*/ 5040313 w 2"/>
              <a:gd name="T69" fmla="*/ 0 h 2"/>
              <a:gd name="T70" fmla="*/ 5040313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5040313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1" name="Freeform 1180"/>
          <p:cNvSpPr>
            <a:spLocks/>
          </p:cNvSpPr>
          <p:nvPr/>
        </p:nvSpPr>
        <p:spPr bwMode="auto">
          <a:xfrm>
            <a:off x="560389" y="530227"/>
            <a:ext cx="3175" cy="4763"/>
          </a:xfrm>
          <a:custGeom>
            <a:avLst/>
            <a:gdLst>
              <a:gd name="T0" fmla="*/ 0 w 2"/>
              <a:gd name="T1" fmla="*/ 7562056 h 3"/>
              <a:gd name="T2" fmla="*/ 0 w 2"/>
              <a:gd name="T3" fmla="*/ 7562056 h 3"/>
              <a:gd name="T4" fmla="*/ 5040313 w 2"/>
              <a:gd name="T5" fmla="*/ 7562056 h 3"/>
              <a:gd name="T6" fmla="*/ 5040313 w 2"/>
              <a:gd name="T7" fmla="*/ 7562056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7562056 h 3"/>
              <a:gd name="T16" fmla="*/ 0 w 2"/>
              <a:gd name="T17" fmla="*/ 7562056 h 3"/>
              <a:gd name="T18" fmla="*/ 0 w 2"/>
              <a:gd name="T19" fmla="*/ 7562056 h 3"/>
              <a:gd name="T20" fmla="*/ 0 w 2"/>
              <a:gd name="T21" fmla="*/ 7562056 h 3"/>
              <a:gd name="T22" fmla="*/ 0 w 2"/>
              <a:gd name="T23" fmla="*/ 0 h 3"/>
              <a:gd name="T24" fmla="*/ 0 w 2"/>
              <a:gd name="T25" fmla="*/ 7562056 h 3"/>
              <a:gd name="T26" fmla="*/ 0 w 2"/>
              <a:gd name="T27" fmla="*/ 7562056 h 3"/>
              <a:gd name="T28" fmla="*/ 0 w 2"/>
              <a:gd name="T29" fmla="*/ 7562056 h 3"/>
              <a:gd name="T30" fmla="*/ 0 w 2"/>
              <a:gd name="T31" fmla="*/ 7562056 h 3"/>
              <a:gd name="T32" fmla="*/ 0 w 2"/>
              <a:gd name="T33" fmla="*/ 7562056 h 3"/>
              <a:gd name="T34" fmla="*/ 0 w 2"/>
              <a:gd name="T35" fmla="*/ 7562056 h 3"/>
              <a:gd name="T36" fmla="*/ 0 w 2"/>
              <a:gd name="T37" fmla="*/ 7562056 h 3"/>
              <a:gd name="T38" fmla="*/ 0 w 2"/>
              <a:gd name="T39" fmla="*/ 7562056 h 3"/>
              <a:gd name="T40" fmla="*/ 0 w 2"/>
              <a:gd name="T41" fmla="*/ 7562056 h 3"/>
              <a:gd name="T42" fmla="*/ 0 w 2"/>
              <a:gd name="T43" fmla="*/ 7562056 h 3"/>
              <a:gd name="T44" fmla="*/ 0 w 2"/>
              <a:gd name="T45" fmla="*/ 7562056 h 3"/>
              <a:gd name="T46" fmla="*/ 0 w 2"/>
              <a:gd name="T47" fmla="*/ 7562056 h 3"/>
              <a:gd name="T48" fmla="*/ 0 w 2"/>
              <a:gd name="T49" fmla="*/ 7562056 h 3"/>
              <a:gd name="T50" fmla="*/ 0 w 2"/>
              <a:gd name="T51" fmla="*/ 7562056 h 3"/>
              <a:gd name="T52" fmla="*/ 0 w 2"/>
              <a:gd name="T53" fmla="*/ 7562056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2" name="Line 1187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3" name="Line 1188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4" name="Freeform 1208"/>
          <p:cNvSpPr>
            <a:spLocks/>
          </p:cNvSpPr>
          <p:nvPr/>
        </p:nvSpPr>
        <p:spPr bwMode="auto">
          <a:xfrm>
            <a:off x="595313" y="55721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5" name="Freeform 1210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0 h 2"/>
              <a:gd name="T8" fmla="*/ 5040313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5040313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0 h 2"/>
              <a:gd name="T24" fmla="*/ 5040313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5040313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6" name="Freeform 1214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5040313 h 2"/>
              <a:gd name="T2" fmla="*/ 5040313 w 2"/>
              <a:gd name="T3" fmla="*/ 5040313 h 2"/>
              <a:gd name="T4" fmla="*/ 0 w 2"/>
              <a:gd name="T5" fmla="*/ 0 h 2"/>
              <a:gd name="T6" fmla="*/ 0 w 2"/>
              <a:gd name="T7" fmla="*/ 5040313 h 2"/>
              <a:gd name="T8" fmla="*/ 0 w 2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7" name="Rectangle 1215"/>
          <p:cNvSpPr>
            <a:spLocks noChangeArrowheads="1"/>
          </p:cNvSpPr>
          <p:nvPr/>
        </p:nvSpPr>
        <p:spPr bwMode="auto">
          <a:xfrm>
            <a:off x="595313" y="627065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28" name="Freeform 1217"/>
          <p:cNvSpPr>
            <a:spLocks/>
          </p:cNvSpPr>
          <p:nvPr/>
        </p:nvSpPr>
        <p:spPr bwMode="auto">
          <a:xfrm>
            <a:off x="595313" y="6270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9" name="Freeform 1219"/>
          <p:cNvSpPr>
            <a:spLocks/>
          </p:cNvSpPr>
          <p:nvPr/>
        </p:nvSpPr>
        <p:spPr bwMode="auto">
          <a:xfrm>
            <a:off x="731839" y="54134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0" name="Freeform 1221"/>
          <p:cNvSpPr>
            <a:spLocks/>
          </p:cNvSpPr>
          <p:nvPr/>
        </p:nvSpPr>
        <p:spPr bwMode="auto">
          <a:xfrm>
            <a:off x="731839" y="541340"/>
            <a:ext cx="3175" cy="3175"/>
          </a:xfrm>
          <a:custGeom>
            <a:avLst/>
            <a:gdLst>
              <a:gd name="T0" fmla="*/ 5040313 w 2"/>
              <a:gd name="T1" fmla="*/ 0 h 2"/>
              <a:gd name="T2" fmla="*/ 5040313 w 2"/>
              <a:gd name="T3" fmla="*/ 0 h 2"/>
              <a:gd name="T4" fmla="*/ 5040313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5040313 h 2"/>
              <a:gd name="T12" fmla="*/ 5040313 w 2"/>
              <a:gd name="T13" fmla="*/ 0 h 2"/>
              <a:gd name="T14" fmla="*/ 5040313 w 2"/>
              <a:gd name="T15" fmla="*/ 0 h 2"/>
              <a:gd name="T16" fmla="*/ 5040313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5040313 h 2"/>
              <a:gd name="T24" fmla="*/ 5040313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" name="Freeform 1234"/>
          <p:cNvSpPr>
            <a:spLocks/>
          </p:cNvSpPr>
          <p:nvPr/>
        </p:nvSpPr>
        <p:spPr bwMode="auto">
          <a:xfrm>
            <a:off x="722314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5040313 w 2"/>
              <a:gd name="T9" fmla="*/ 0 h 1587"/>
              <a:gd name="T10" fmla="*/ 5040313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5040313 w 2"/>
              <a:gd name="T25" fmla="*/ 0 h 1587"/>
              <a:gd name="T26" fmla="*/ 5040313 w 2"/>
              <a:gd name="T27" fmla="*/ 0 h 1587"/>
              <a:gd name="T28" fmla="*/ 5040313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5040313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2" name="Line 1237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3" name="Line 1238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4" name="Freeform 1240"/>
          <p:cNvSpPr>
            <a:spLocks/>
          </p:cNvSpPr>
          <p:nvPr/>
        </p:nvSpPr>
        <p:spPr bwMode="auto">
          <a:xfrm>
            <a:off x="728663" y="541340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5040313 h 2"/>
              <a:gd name="T4" fmla="*/ 0 w 1587"/>
              <a:gd name="T5" fmla="*/ 0 h 2"/>
              <a:gd name="T6" fmla="*/ 0 w 1587"/>
              <a:gd name="T7" fmla="*/ 5040313 h 2"/>
              <a:gd name="T8" fmla="*/ 0 w 1587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5" name="Freeform 1243"/>
          <p:cNvSpPr>
            <a:spLocks/>
          </p:cNvSpPr>
          <p:nvPr/>
        </p:nvSpPr>
        <p:spPr bwMode="auto">
          <a:xfrm>
            <a:off x="728664" y="538165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5040313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0 w 2"/>
              <a:gd name="T9" fmla="*/ 5040313 h 2"/>
              <a:gd name="T10" fmla="*/ 0 w 2"/>
              <a:gd name="T11" fmla="*/ 5040313 h 2"/>
              <a:gd name="T12" fmla="*/ 5040313 w 2"/>
              <a:gd name="T13" fmla="*/ 5040313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0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5040313 w 2"/>
              <a:gd name="T39" fmla="*/ 5040313 h 2"/>
              <a:gd name="T40" fmla="*/ 5040313 w 2"/>
              <a:gd name="T41" fmla="*/ 5040313 h 2"/>
              <a:gd name="T42" fmla="*/ 5040313 w 2"/>
              <a:gd name="T43" fmla="*/ 5040313 h 2"/>
              <a:gd name="T44" fmla="*/ 5040313 w 2"/>
              <a:gd name="T45" fmla="*/ 5040313 h 2"/>
              <a:gd name="T46" fmla="*/ 5040313 w 2"/>
              <a:gd name="T47" fmla="*/ 5040313 h 2"/>
              <a:gd name="T48" fmla="*/ 0 w 2"/>
              <a:gd name="T49" fmla="*/ 0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5040313 w 2"/>
              <a:gd name="T57" fmla="*/ 5040313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6" name="Freeform 1246"/>
          <p:cNvSpPr>
            <a:spLocks/>
          </p:cNvSpPr>
          <p:nvPr/>
        </p:nvSpPr>
        <p:spPr bwMode="auto">
          <a:xfrm>
            <a:off x="725489" y="547690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0 h 2"/>
              <a:gd name="T6" fmla="*/ 5040313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5040313 h 2"/>
              <a:gd name="T14" fmla="*/ 0 w 2"/>
              <a:gd name="T15" fmla="*/ 5040313 h 2"/>
              <a:gd name="T16" fmla="*/ 5040313 w 2"/>
              <a:gd name="T17" fmla="*/ 0 h 2"/>
              <a:gd name="T18" fmla="*/ 5040313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5040313 h 2"/>
              <a:gd name="T48" fmla="*/ 0 w 2"/>
              <a:gd name="T49" fmla="*/ 5040313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7" name="Freeform 1250"/>
          <p:cNvSpPr>
            <a:spLocks/>
          </p:cNvSpPr>
          <p:nvPr/>
        </p:nvSpPr>
        <p:spPr bwMode="auto">
          <a:xfrm>
            <a:off x="731839" y="530225"/>
            <a:ext cx="3175" cy="1588"/>
          </a:xfrm>
          <a:custGeom>
            <a:avLst/>
            <a:gdLst>
              <a:gd name="T0" fmla="*/ 5040313 w 2"/>
              <a:gd name="T1" fmla="*/ 0 h 1588"/>
              <a:gd name="T2" fmla="*/ 0 w 2"/>
              <a:gd name="T3" fmla="*/ 0 h 1588"/>
              <a:gd name="T4" fmla="*/ 5040313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8" name="Freeform 1252"/>
          <p:cNvSpPr>
            <a:spLocks/>
          </p:cNvSpPr>
          <p:nvPr/>
        </p:nvSpPr>
        <p:spPr bwMode="auto">
          <a:xfrm>
            <a:off x="731839" y="527050"/>
            <a:ext cx="3175" cy="7938"/>
          </a:xfrm>
          <a:custGeom>
            <a:avLst/>
            <a:gdLst>
              <a:gd name="T0" fmla="*/ 5040313 w 2"/>
              <a:gd name="T1" fmla="*/ 5040630 h 5"/>
              <a:gd name="T2" fmla="*/ 5040313 w 2"/>
              <a:gd name="T3" fmla="*/ 5040630 h 5"/>
              <a:gd name="T4" fmla="*/ 0 w 2"/>
              <a:gd name="T5" fmla="*/ 0 h 5"/>
              <a:gd name="T6" fmla="*/ 0 w 2"/>
              <a:gd name="T7" fmla="*/ 5040630 h 5"/>
              <a:gd name="T8" fmla="*/ 0 w 2"/>
              <a:gd name="T9" fmla="*/ 5040630 h 5"/>
              <a:gd name="T10" fmla="*/ 5040313 w 2"/>
              <a:gd name="T11" fmla="*/ 12602369 h 5"/>
              <a:gd name="T12" fmla="*/ 5040313 w 2"/>
              <a:gd name="T13" fmla="*/ 5040630 h 5"/>
              <a:gd name="T14" fmla="*/ 5040313 w 2"/>
              <a:gd name="T15" fmla="*/ 5040630 h 5"/>
              <a:gd name="T16" fmla="*/ 0 w 2"/>
              <a:gd name="T17" fmla="*/ 0 h 5"/>
              <a:gd name="T18" fmla="*/ 0 w 2"/>
              <a:gd name="T19" fmla="*/ 5040630 h 5"/>
              <a:gd name="T20" fmla="*/ 0 w 2"/>
              <a:gd name="T21" fmla="*/ 5040630 h 5"/>
              <a:gd name="T22" fmla="*/ 5040313 w 2"/>
              <a:gd name="T23" fmla="*/ 12602369 h 5"/>
              <a:gd name="T24" fmla="*/ 5040313 w 2"/>
              <a:gd name="T25" fmla="*/ 5040630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9" name="Freeform 1255"/>
          <p:cNvSpPr>
            <a:spLocks/>
          </p:cNvSpPr>
          <p:nvPr/>
        </p:nvSpPr>
        <p:spPr bwMode="auto">
          <a:xfrm>
            <a:off x="712789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5040313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5040313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5040313 w 2"/>
              <a:gd name="T19" fmla="*/ 0 h 1587"/>
              <a:gd name="T20" fmla="*/ 5040313 w 2"/>
              <a:gd name="T21" fmla="*/ 0 h 1587"/>
              <a:gd name="T22" fmla="*/ 5040313 w 2"/>
              <a:gd name="T23" fmla="*/ 0 h 1587"/>
              <a:gd name="T24" fmla="*/ 5040313 w 2"/>
              <a:gd name="T25" fmla="*/ 0 h 1587"/>
              <a:gd name="T26" fmla="*/ 5040313 w 2"/>
              <a:gd name="T27" fmla="*/ 0 h 1587"/>
              <a:gd name="T28" fmla="*/ 5040313 w 2"/>
              <a:gd name="T29" fmla="*/ 0 h 1587"/>
              <a:gd name="T30" fmla="*/ 5040313 w 2"/>
              <a:gd name="T31" fmla="*/ 0 h 1587"/>
              <a:gd name="T32" fmla="*/ 5040313 w 2"/>
              <a:gd name="T33" fmla="*/ 0 h 1587"/>
              <a:gd name="T34" fmla="*/ 5040313 w 2"/>
              <a:gd name="T35" fmla="*/ 0 h 1587"/>
              <a:gd name="T36" fmla="*/ 5040313 w 2"/>
              <a:gd name="T37" fmla="*/ 0 h 1587"/>
              <a:gd name="T38" fmla="*/ 5040313 w 2"/>
              <a:gd name="T39" fmla="*/ 0 h 1587"/>
              <a:gd name="T40" fmla="*/ 5040313 w 2"/>
              <a:gd name="T41" fmla="*/ 0 h 1587"/>
              <a:gd name="T42" fmla="*/ 5040313 w 2"/>
              <a:gd name="T43" fmla="*/ 0 h 1587"/>
              <a:gd name="T44" fmla="*/ 5040313 w 2"/>
              <a:gd name="T45" fmla="*/ 0 h 1587"/>
              <a:gd name="T46" fmla="*/ 5040313 w 2"/>
              <a:gd name="T47" fmla="*/ 0 h 1587"/>
              <a:gd name="T48" fmla="*/ 5040313 w 2"/>
              <a:gd name="T49" fmla="*/ 0 h 1587"/>
              <a:gd name="T50" fmla="*/ 5040313 w 2"/>
              <a:gd name="T51" fmla="*/ 0 h 1587"/>
              <a:gd name="T52" fmla="*/ 5040313 w 2"/>
              <a:gd name="T53" fmla="*/ 0 h 1587"/>
              <a:gd name="T54" fmla="*/ 5040313 w 2"/>
              <a:gd name="T55" fmla="*/ 0 h 1587"/>
              <a:gd name="T56" fmla="*/ 5040313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0" name="Rectangle 1256"/>
          <p:cNvSpPr>
            <a:spLocks noChangeArrowheads="1"/>
          </p:cNvSpPr>
          <p:nvPr/>
        </p:nvSpPr>
        <p:spPr bwMode="auto">
          <a:xfrm>
            <a:off x="722314" y="550865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1" name="Freeform 1258"/>
          <p:cNvSpPr>
            <a:spLocks/>
          </p:cNvSpPr>
          <p:nvPr/>
        </p:nvSpPr>
        <p:spPr bwMode="auto">
          <a:xfrm>
            <a:off x="722314" y="5508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2" name="Freeform 1266"/>
          <p:cNvSpPr>
            <a:spLocks/>
          </p:cNvSpPr>
          <p:nvPr/>
        </p:nvSpPr>
        <p:spPr bwMode="auto">
          <a:xfrm>
            <a:off x="728663" y="53499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3" name="Freeform 1269"/>
          <p:cNvSpPr>
            <a:spLocks/>
          </p:cNvSpPr>
          <p:nvPr/>
        </p:nvSpPr>
        <p:spPr bwMode="auto">
          <a:xfrm>
            <a:off x="728664" y="530227"/>
            <a:ext cx="3175" cy="4763"/>
          </a:xfrm>
          <a:custGeom>
            <a:avLst/>
            <a:gdLst>
              <a:gd name="T0" fmla="*/ 0 w 2"/>
              <a:gd name="T1" fmla="*/ 7562056 h 3"/>
              <a:gd name="T2" fmla="*/ 5040313 w 2"/>
              <a:gd name="T3" fmla="*/ 0 h 3"/>
              <a:gd name="T4" fmla="*/ 5040313 w 2"/>
              <a:gd name="T5" fmla="*/ 0 h 3"/>
              <a:gd name="T6" fmla="*/ 5040313 w 2"/>
              <a:gd name="T7" fmla="*/ 0 h 3"/>
              <a:gd name="T8" fmla="*/ 5040313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7562056 h 3"/>
              <a:gd name="T16" fmla="*/ 0 w 2"/>
              <a:gd name="T17" fmla="*/ 7562056 h 3"/>
              <a:gd name="T18" fmla="*/ 5040313 w 2"/>
              <a:gd name="T19" fmla="*/ 0 h 3"/>
              <a:gd name="T20" fmla="*/ 5040313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7562056 h 3"/>
              <a:gd name="T40" fmla="*/ 0 w 2"/>
              <a:gd name="T41" fmla="*/ 7562056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4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5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6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7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8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9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0" name="Freeform 1277"/>
          <p:cNvSpPr>
            <a:spLocks/>
          </p:cNvSpPr>
          <p:nvPr/>
        </p:nvSpPr>
        <p:spPr bwMode="auto">
          <a:xfrm>
            <a:off x="728663" y="523877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5040313 h 2"/>
              <a:gd name="T4" fmla="*/ 0 w 1587"/>
              <a:gd name="T5" fmla="*/ 0 h 2"/>
              <a:gd name="T6" fmla="*/ 0 w 1587"/>
              <a:gd name="T7" fmla="*/ 5040313 h 2"/>
              <a:gd name="T8" fmla="*/ 0 w 1587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1" name="Freeform 1287"/>
          <p:cNvSpPr>
            <a:spLocks/>
          </p:cNvSpPr>
          <p:nvPr/>
        </p:nvSpPr>
        <p:spPr bwMode="auto">
          <a:xfrm>
            <a:off x="719139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5040313 w 2"/>
              <a:gd name="T25" fmla="*/ 5040313 h 2"/>
              <a:gd name="T26" fmla="*/ 5040313 w 2"/>
              <a:gd name="T27" fmla="*/ 5040313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2" name="Freeform 1290"/>
          <p:cNvSpPr>
            <a:spLocks/>
          </p:cNvSpPr>
          <p:nvPr/>
        </p:nvSpPr>
        <p:spPr bwMode="auto">
          <a:xfrm>
            <a:off x="719139" y="517527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5040313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5040313 h 2"/>
              <a:gd name="T50" fmla="*/ 5040313 w 2"/>
              <a:gd name="T51" fmla="*/ 5040313 h 2"/>
              <a:gd name="T52" fmla="*/ 5040313 w 2"/>
              <a:gd name="T53" fmla="*/ 0 h 2"/>
              <a:gd name="T54" fmla="*/ 5040313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5040313 h 2"/>
              <a:gd name="T62" fmla="*/ 0 w 2"/>
              <a:gd name="T63" fmla="*/ 5040313 h 2"/>
              <a:gd name="T64" fmla="*/ 5040313 w 2"/>
              <a:gd name="T65" fmla="*/ 5040313 h 2"/>
              <a:gd name="T66" fmla="*/ 5040313 w 2"/>
              <a:gd name="T67" fmla="*/ 5040313 h 2"/>
              <a:gd name="T68" fmla="*/ 0 w 2"/>
              <a:gd name="T69" fmla="*/ 5040313 h 2"/>
              <a:gd name="T70" fmla="*/ 0 w 2"/>
              <a:gd name="T71" fmla="*/ 5040313 h 2"/>
              <a:gd name="T72" fmla="*/ 0 w 2"/>
              <a:gd name="T73" fmla="*/ 5040313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3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4" name="Rectangle 1336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5" name="Rectangle 1337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6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7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8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9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0" name="Rectangle 1344"/>
          <p:cNvSpPr>
            <a:spLocks noChangeArrowheads="1"/>
          </p:cNvSpPr>
          <p:nvPr/>
        </p:nvSpPr>
        <p:spPr bwMode="auto">
          <a:xfrm>
            <a:off x="465139" y="485777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1" name="Rectangle 67"/>
          <p:cNvSpPr>
            <a:spLocks noChangeArrowheads="1"/>
          </p:cNvSpPr>
          <p:nvPr/>
        </p:nvSpPr>
        <p:spPr bwMode="auto">
          <a:xfrm>
            <a:off x="0" y="2828927"/>
            <a:ext cx="9144000" cy="176213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865910" y="1306550"/>
            <a:ext cx="7296726" cy="1450437"/>
          </a:xfrm>
        </p:spPr>
        <p:txBody>
          <a:bodyPr/>
          <a:lstStyle>
            <a:lvl1pPr>
              <a:defRPr sz="3800" b="1" cap="none" baseline="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851105" y="3074090"/>
            <a:ext cx="7328771" cy="2397495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3000"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90772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288638"/>
            <a:ext cx="8533067" cy="461819"/>
          </a:xfrm>
        </p:spPr>
        <p:txBody>
          <a:bodyPr/>
          <a:lstStyle>
            <a:lvl1pPr>
              <a:defRPr sz="2200" b="0" i="0" baseline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349780" y="968964"/>
            <a:ext cx="8529637" cy="5249906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/>
            </a:lvl1pPr>
          </a:lstStyle>
          <a:p>
            <a:pPr lvl="0"/>
            <a:r>
              <a:rPr lang="en-US" noProof="0" smtClean="0"/>
              <a:t>Click icon to add table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FCE9D69B-66C3-4681-A725-6FBDDFD47BE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9818471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992368" y="6272785"/>
            <a:ext cx="2455164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443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FFB8BA4-6981-4A3A-8089-95FCBC6D7DE5}" type="datetimeFigureOut">
              <a:rPr lang="ru-RU" smtClean="0"/>
              <a:t>11.11.2016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3A115-339B-4B93-9CFD-8E0B91EA9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047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 flipV="1">
            <a:off x="0" y="2"/>
            <a:ext cx="9144000" cy="44799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4302127"/>
            <a:ext cx="9144000" cy="176213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330" name="Title 329"/>
          <p:cNvSpPr>
            <a:spLocks noGrp="1"/>
          </p:cNvSpPr>
          <p:nvPr>
            <p:ph type="title"/>
          </p:nvPr>
        </p:nvSpPr>
        <p:spPr>
          <a:xfrm>
            <a:off x="1396005" y="1189791"/>
            <a:ext cx="7039470" cy="1822161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3600" b="1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2" name="Text Placeholder 331"/>
          <p:cNvSpPr>
            <a:spLocks noGrp="1"/>
          </p:cNvSpPr>
          <p:nvPr>
            <p:ph type="body" sz="quarter" idx="13"/>
          </p:nvPr>
        </p:nvSpPr>
        <p:spPr>
          <a:xfrm>
            <a:off x="1408677" y="3000005"/>
            <a:ext cx="7026799" cy="1211048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400" b="0" i="0" cap="all" baseline="0">
                <a:solidFill>
                  <a:srgbClr val="FFFFFF"/>
                </a:solidFill>
                <a:latin typeface="+mn-lt"/>
                <a:cs typeface="Andes ExtraLight"/>
              </a:defRPr>
            </a:lvl1pPr>
            <a:lvl2pPr>
              <a:defRPr b="0" i="0">
                <a:latin typeface="Andes ExtraLigh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0" name="Picture Placeholder 4"/>
          <p:cNvSpPr>
            <a:spLocks noGrp="1"/>
          </p:cNvSpPr>
          <p:nvPr>
            <p:ph type="pic" sz="quarter" idx="16"/>
          </p:nvPr>
        </p:nvSpPr>
        <p:spPr>
          <a:xfrm>
            <a:off x="508001" y="4699001"/>
            <a:ext cx="5058833" cy="1375832"/>
          </a:xfrm>
          <a:solidFill>
            <a:srgbClr val="FFFFFF"/>
          </a:solidFill>
        </p:spPr>
        <p:txBody>
          <a:bodyPr anchor="ctr">
            <a:normAutofit/>
          </a:bodyPr>
          <a:lstStyle>
            <a:lvl1pPr algn="ctr">
              <a:defRPr baseline="0">
                <a:solidFill>
                  <a:srgbClr val="021F43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Text Placeholder 331"/>
          <p:cNvSpPr>
            <a:spLocks noGrp="1"/>
          </p:cNvSpPr>
          <p:nvPr>
            <p:ph type="body" sz="quarter" idx="14"/>
          </p:nvPr>
        </p:nvSpPr>
        <p:spPr>
          <a:xfrm>
            <a:off x="5682073" y="4699003"/>
            <a:ext cx="2821170" cy="1393637"/>
          </a:xfrm>
        </p:spPr>
        <p:txBody>
          <a:bodyPr anchor="b"/>
          <a:lstStyle>
            <a:lvl1pPr algn="r">
              <a:lnSpc>
                <a:spcPct val="10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algn="r">
              <a:defRPr sz="1400" b="0" i="0">
                <a:latin typeface="+mn-lt"/>
                <a:cs typeface="Andes ExtraLight"/>
              </a:defRPr>
            </a:lvl2pPr>
            <a:lvl3pPr>
              <a:defRPr b="0" i="0">
                <a:latin typeface="Andes ExtraLight"/>
                <a:cs typeface="Andes ExtraLight"/>
              </a:defRPr>
            </a:lvl3pPr>
            <a:lvl4pPr>
              <a:defRPr b="0" i="0">
                <a:latin typeface="Andes ExtraLight"/>
                <a:cs typeface="Andes ExtraLight"/>
              </a:defRPr>
            </a:lvl4pPr>
            <a:lvl5pPr>
              <a:defRPr b="0" i="0">
                <a:latin typeface="Andes ExtraLight"/>
                <a:cs typeface="Andes ExtraLigh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Rectangle 1028"/>
          <p:cNvSpPr>
            <a:spLocks noGrp="1" noChangeArrowheads="1"/>
          </p:cNvSpPr>
          <p:nvPr>
            <p:ph type="dt" sz="half" idx="17"/>
          </p:nvPr>
        </p:nvSpPr>
        <p:spPr>
          <a:xfrm>
            <a:off x="5716589" y="6116640"/>
            <a:ext cx="2719387" cy="306387"/>
          </a:xfrm>
        </p:spPr>
        <p:txBody>
          <a:bodyPr rIns="0" anchor="ctr"/>
          <a:lstStyle>
            <a:lvl1pPr algn="r">
              <a:defRPr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49AA0398-5B19-421A-83AA-3808B79966DE}" type="datetimeFigureOut">
              <a:rPr lang="en-US" smtClean="0"/>
              <a:t>11/11/2016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603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AA0398-5B19-421A-83AA-3808B79966DE}" type="datetimeFigureOut">
              <a:rPr lang="en-US" smtClean="0"/>
              <a:t>11/11/2016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2706C1FB-5BFB-4062-AA88-C9F852A0B6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080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1100138"/>
            <a:ext cx="9144000" cy="176212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115888" indent="-115888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5" y="301628"/>
            <a:ext cx="8462029" cy="756707"/>
          </a:xfrm>
        </p:spPr>
        <p:txBody>
          <a:bodyPr/>
          <a:lstStyle>
            <a:lvl1pPr>
              <a:defRPr sz="2200" b="0" i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49250" y="1598613"/>
            <a:ext cx="8477250" cy="461380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2400"/>
              </a:spcBef>
              <a:tabLst>
                <a:tab pos="8402638" algn="r"/>
              </a:tabLst>
              <a:defRPr lang="en-US" sz="1600" smtClean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6854A8CC-31B8-4FCF-B75E-25C04971E24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3642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682"/>
          <p:cNvSpPr>
            <a:spLocks/>
          </p:cNvSpPr>
          <p:nvPr/>
        </p:nvSpPr>
        <p:spPr bwMode="auto">
          <a:xfrm flipH="1">
            <a:off x="6380163" y="615952"/>
            <a:ext cx="1014412" cy="1895475"/>
          </a:xfrm>
          <a:custGeom>
            <a:avLst/>
            <a:gdLst>
              <a:gd name="T0" fmla="*/ 0 w 638"/>
              <a:gd name="T1" fmla="*/ 0 h 1194"/>
              <a:gd name="T2" fmla="*/ 96067042 w 638"/>
              <a:gd name="T3" fmla="*/ 277217188 h 1194"/>
              <a:gd name="T4" fmla="*/ 197188655 w 638"/>
              <a:gd name="T5" fmla="*/ 544353750 h 1194"/>
              <a:gd name="T6" fmla="*/ 267974897 w 638"/>
              <a:gd name="T7" fmla="*/ 766127500 h 1194"/>
              <a:gd name="T8" fmla="*/ 343815709 w 638"/>
              <a:gd name="T9" fmla="*/ 1003022188 h 1194"/>
              <a:gd name="T10" fmla="*/ 414601950 w 638"/>
              <a:gd name="T11" fmla="*/ 1275199063 h 1194"/>
              <a:gd name="T12" fmla="*/ 520779723 w 638"/>
              <a:gd name="T13" fmla="*/ 1693545000 h 1194"/>
              <a:gd name="T14" fmla="*/ 596622125 w 638"/>
              <a:gd name="T15" fmla="*/ 1985883125 h 1194"/>
              <a:gd name="T16" fmla="*/ 687633007 w 638"/>
              <a:gd name="T17" fmla="*/ 2147483647 h 1194"/>
              <a:gd name="T18" fmla="*/ 723024538 w 638"/>
              <a:gd name="T19" fmla="*/ 2147483647 h 1194"/>
              <a:gd name="T20" fmla="*/ 763473819 w 638"/>
              <a:gd name="T21" fmla="*/ 2147483647 h 1194"/>
              <a:gd name="T22" fmla="*/ 1612902360 w 638"/>
              <a:gd name="T23" fmla="*/ 2147483647 h 1194"/>
              <a:gd name="T24" fmla="*/ 1577509239 w 638"/>
              <a:gd name="T25" fmla="*/ 2147483647 h 1194"/>
              <a:gd name="T26" fmla="*/ 1511780748 w 638"/>
              <a:gd name="T27" fmla="*/ 2147483647 h 1194"/>
              <a:gd name="T28" fmla="*/ 1446050666 w 638"/>
              <a:gd name="T29" fmla="*/ 2147483647 h 1194"/>
              <a:gd name="T30" fmla="*/ 1385376744 w 638"/>
              <a:gd name="T31" fmla="*/ 2147483647 h 1194"/>
              <a:gd name="T32" fmla="*/ 1248862011 w 638"/>
              <a:gd name="T33" fmla="*/ 1975802500 h 1194"/>
              <a:gd name="T34" fmla="*/ 1152794969 w 638"/>
              <a:gd name="T35" fmla="*/ 1759069063 h 1194"/>
              <a:gd name="T36" fmla="*/ 1071897997 w 638"/>
              <a:gd name="T37" fmla="*/ 1577617813 h 1194"/>
              <a:gd name="T38" fmla="*/ 955606314 w 638"/>
              <a:gd name="T39" fmla="*/ 1340723125 h 1194"/>
              <a:gd name="T40" fmla="*/ 859540861 w 638"/>
              <a:gd name="T41" fmla="*/ 1184473438 h 1194"/>
              <a:gd name="T42" fmla="*/ 773586139 w 638"/>
              <a:gd name="T43" fmla="*/ 1043344688 h 1194"/>
              <a:gd name="T44" fmla="*/ 677520687 w 638"/>
              <a:gd name="T45" fmla="*/ 861893438 h 1194"/>
              <a:gd name="T46" fmla="*/ 576397484 w 638"/>
              <a:gd name="T47" fmla="*/ 720764688 h 1194"/>
              <a:gd name="T48" fmla="*/ 439882751 w 638"/>
              <a:gd name="T49" fmla="*/ 529232813 h 1194"/>
              <a:gd name="T50" fmla="*/ 308422588 w 638"/>
              <a:gd name="T51" fmla="*/ 352821875 h 1194"/>
              <a:gd name="T52" fmla="*/ 146627054 w 638"/>
              <a:gd name="T53" fmla="*/ 131048125 h 1194"/>
              <a:gd name="T54" fmla="*/ 75842402 w 638"/>
              <a:gd name="T55" fmla="*/ 50403125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5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1134077529 w 448"/>
              <a:gd name="T1" fmla="*/ 917445269 h 372"/>
              <a:gd name="T2" fmla="*/ 982191634 w 448"/>
              <a:gd name="T3" fmla="*/ 744807887 h 372"/>
              <a:gd name="T4" fmla="*/ 708799251 w 448"/>
              <a:gd name="T5" fmla="*/ 512979424 h 372"/>
              <a:gd name="T6" fmla="*/ 531598245 w 448"/>
              <a:gd name="T7" fmla="*/ 350207484 h 372"/>
              <a:gd name="T8" fmla="*/ 354398830 w 448"/>
              <a:gd name="T9" fmla="*/ 231826892 h 372"/>
              <a:gd name="T10" fmla="*/ 162011303 w 448"/>
              <a:gd name="T11" fmla="*/ 108515150 h 372"/>
              <a:gd name="T12" fmla="*/ 0 w 448"/>
              <a:gd name="T13" fmla="*/ 0 h 372"/>
              <a:gd name="T14" fmla="*/ 708799251 w 448"/>
              <a:gd name="T15" fmla="*/ 0 h 372"/>
              <a:gd name="T16" fmla="*/ 759426292 w 448"/>
              <a:gd name="T17" fmla="*/ 88784266 h 372"/>
              <a:gd name="T18" fmla="*/ 820180331 w 448"/>
              <a:gd name="T19" fmla="*/ 202232137 h 372"/>
              <a:gd name="T20" fmla="*/ 875871667 w 448"/>
              <a:gd name="T21" fmla="*/ 330478171 h 372"/>
              <a:gd name="T22" fmla="*/ 956878114 w 448"/>
              <a:gd name="T23" fmla="*/ 508048274 h 372"/>
              <a:gd name="T24" fmla="*/ 1032820266 w 448"/>
              <a:gd name="T25" fmla="*/ 651090900 h 372"/>
              <a:gd name="T26" fmla="*/ 1098637009 w 448"/>
              <a:gd name="T27" fmla="*/ 823728282 h 372"/>
              <a:gd name="T28" fmla="*/ 1134077529 w 448"/>
              <a:gd name="T29" fmla="*/ 917445269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6" name="Line 1086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7" name="Line 1087"/>
          <p:cNvSpPr>
            <a:spLocks noChangeShapeType="1"/>
          </p:cNvSpPr>
          <p:nvPr/>
        </p:nvSpPr>
        <p:spPr bwMode="auto">
          <a:xfrm>
            <a:off x="484189" y="617540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8" name="Rectangle 1088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9" name="Rectangle 1089"/>
          <p:cNvSpPr>
            <a:spLocks noChangeArrowheads="1"/>
          </p:cNvSpPr>
          <p:nvPr/>
        </p:nvSpPr>
        <p:spPr bwMode="auto">
          <a:xfrm>
            <a:off x="484189" y="617540"/>
            <a:ext cx="1587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10" name="Freeform 1098"/>
          <p:cNvSpPr>
            <a:spLocks/>
          </p:cNvSpPr>
          <p:nvPr/>
        </p:nvSpPr>
        <p:spPr bwMode="auto">
          <a:xfrm>
            <a:off x="487364" y="617540"/>
            <a:ext cx="3175" cy="1587"/>
          </a:xfrm>
          <a:custGeom>
            <a:avLst/>
            <a:gdLst>
              <a:gd name="T0" fmla="*/ 0 w 2"/>
              <a:gd name="T1" fmla="*/ 0 h 1587"/>
              <a:gd name="T2" fmla="*/ 5040313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0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0 w 2"/>
              <a:gd name="T25" fmla="*/ 0 h 1587"/>
              <a:gd name="T26" fmla="*/ 0 w 2"/>
              <a:gd name="T27" fmla="*/ 0 h 1587"/>
              <a:gd name="T28" fmla="*/ 0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5040313 w 2"/>
              <a:gd name="T35" fmla="*/ 0 h 1587"/>
              <a:gd name="T36" fmla="*/ 5040313 w 2"/>
              <a:gd name="T37" fmla="*/ 0 h 1587"/>
              <a:gd name="T38" fmla="*/ 5040313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1" name="Freeform 1115"/>
          <p:cNvSpPr>
            <a:spLocks/>
          </p:cNvSpPr>
          <p:nvPr/>
        </p:nvSpPr>
        <p:spPr bwMode="auto">
          <a:xfrm>
            <a:off x="458789" y="473075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0 w 2"/>
              <a:gd name="T5" fmla="*/ 5040313 h 2"/>
              <a:gd name="T6" fmla="*/ 0 w 2"/>
              <a:gd name="T7" fmla="*/ 5040313 h 2"/>
              <a:gd name="T8" fmla="*/ 0 w 2"/>
              <a:gd name="T9" fmla="*/ 5040313 h 2"/>
              <a:gd name="T10" fmla="*/ 0 w 2"/>
              <a:gd name="T11" fmla="*/ 5040313 h 2"/>
              <a:gd name="T12" fmla="*/ 5040313 w 2"/>
              <a:gd name="T13" fmla="*/ 5040313 h 2"/>
              <a:gd name="T14" fmla="*/ 5040313 w 2"/>
              <a:gd name="T15" fmla="*/ 5040313 h 2"/>
              <a:gd name="T16" fmla="*/ 5040313 w 2"/>
              <a:gd name="T17" fmla="*/ 0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5040313 w 2"/>
              <a:gd name="T29" fmla="*/ 5040313 h 2"/>
              <a:gd name="T30" fmla="*/ 5040313 w 2"/>
              <a:gd name="T31" fmla="*/ 5040313 h 2"/>
              <a:gd name="T32" fmla="*/ 5040313 w 2"/>
              <a:gd name="T33" fmla="*/ 5040313 h 2"/>
              <a:gd name="T34" fmla="*/ 5040313 w 2"/>
              <a:gd name="T35" fmla="*/ 5040313 h 2"/>
              <a:gd name="T36" fmla="*/ 5040313 w 2"/>
              <a:gd name="T37" fmla="*/ 5040313 h 2"/>
              <a:gd name="T38" fmla="*/ 5040313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5040313 w 2"/>
              <a:gd name="T55" fmla="*/ 5040313 h 2"/>
              <a:gd name="T56" fmla="*/ 0 w 2"/>
              <a:gd name="T57" fmla="*/ 5040313 h 2"/>
              <a:gd name="T58" fmla="*/ 5040313 w 2"/>
              <a:gd name="T59" fmla="*/ 5040313 h 2"/>
              <a:gd name="T60" fmla="*/ 5040313 w 2"/>
              <a:gd name="T61" fmla="*/ 5040313 h 2"/>
              <a:gd name="T62" fmla="*/ 5040313 w 2"/>
              <a:gd name="T63" fmla="*/ 5040313 h 2"/>
              <a:gd name="T64" fmla="*/ 0 w 2"/>
              <a:gd name="T65" fmla="*/ 5040313 h 2"/>
              <a:gd name="T66" fmla="*/ 0 w 2"/>
              <a:gd name="T67" fmla="*/ 5040313 h 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2" name="Freeform 1120"/>
          <p:cNvSpPr>
            <a:spLocks/>
          </p:cNvSpPr>
          <p:nvPr/>
        </p:nvSpPr>
        <p:spPr bwMode="auto">
          <a:xfrm>
            <a:off x="458789" y="463552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5040313 h 2"/>
              <a:gd name="T4" fmla="*/ 0 w 2"/>
              <a:gd name="T5" fmla="*/ 5040313 h 2"/>
              <a:gd name="T6" fmla="*/ 0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5040313 w 2"/>
              <a:gd name="T13" fmla="*/ 0 h 2"/>
              <a:gd name="T14" fmla="*/ 5040313 w 2"/>
              <a:gd name="T15" fmla="*/ 0 h 2"/>
              <a:gd name="T16" fmla="*/ 0 w 2"/>
              <a:gd name="T17" fmla="*/ 0 h 2"/>
              <a:gd name="T18" fmla="*/ 0 w 2"/>
              <a:gd name="T19" fmla="*/ 5040313 h 2"/>
              <a:gd name="T20" fmla="*/ 0 w 2"/>
              <a:gd name="T21" fmla="*/ 5040313 h 2"/>
              <a:gd name="T22" fmla="*/ 5040313 w 2"/>
              <a:gd name="T23" fmla="*/ 0 h 2"/>
              <a:gd name="T24" fmla="*/ 5040313 w 2"/>
              <a:gd name="T25" fmla="*/ 0 h 2"/>
              <a:gd name="T26" fmla="*/ 5040313 w 2"/>
              <a:gd name="T27" fmla="*/ 0 h 2"/>
              <a:gd name="T28" fmla="*/ 5040313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0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5040313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5040313 w 2"/>
              <a:gd name="T53" fmla="*/ 5040313 h 2"/>
              <a:gd name="T54" fmla="*/ 5040313 w 2"/>
              <a:gd name="T55" fmla="*/ 5040313 h 2"/>
              <a:gd name="T56" fmla="*/ 5040313 w 2"/>
              <a:gd name="T57" fmla="*/ 0 h 2"/>
              <a:gd name="T58" fmla="*/ 0 w 2"/>
              <a:gd name="T59" fmla="*/ 0 h 2"/>
              <a:gd name="T60" fmla="*/ 0 w 2"/>
              <a:gd name="T61" fmla="*/ 0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3" name="Freeform 1134"/>
          <p:cNvSpPr>
            <a:spLocks/>
          </p:cNvSpPr>
          <p:nvPr/>
        </p:nvSpPr>
        <p:spPr bwMode="auto">
          <a:xfrm>
            <a:off x="703264" y="514350"/>
            <a:ext cx="3175" cy="6350"/>
          </a:xfrm>
          <a:custGeom>
            <a:avLst/>
            <a:gdLst>
              <a:gd name="T0" fmla="*/ 5040313 w 2"/>
              <a:gd name="T1" fmla="*/ 10080625 h 4"/>
              <a:gd name="T2" fmla="*/ 5040313 w 2"/>
              <a:gd name="T3" fmla="*/ 10080625 h 4"/>
              <a:gd name="T4" fmla="*/ 5040313 w 2"/>
              <a:gd name="T5" fmla="*/ 10080625 h 4"/>
              <a:gd name="T6" fmla="*/ 5040313 w 2"/>
              <a:gd name="T7" fmla="*/ 5040313 h 4"/>
              <a:gd name="T8" fmla="*/ 5040313 w 2"/>
              <a:gd name="T9" fmla="*/ 0 h 4"/>
              <a:gd name="T10" fmla="*/ 5040313 w 2"/>
              <a:gd name="T11" fmla="*/ 0 h 4"/>
              <a:gd name="T12" fmla="*/ 5040313 w 2"/>
              <a:gd name="T13" fmla="*/ 0 h 4"/>
              <a:gd name="T14" fmla="*/ 0 w 2"/>
              <a:gd name="T15" fmla="*/ 5040313 h 4"/>
              <a:gd name="T16" fmla="*/ 5040313 w 2"/>
              <a:gd name="T17" fmla="*/ 10080625 h 4"/>
              <a:gd name="T18" fmla="*/ 5040313 w 2"/>
              <a:gd name="T19" fmla="*/ 5040313 h 4"/>
              <a:gd name="T20" fmla="*/ 5040313 w 2"/>
              <a:gd name="T21" fmla="*/ 5040313 h 4"/>
              <a:gd name="T22" fmla="*/ 5040313 w 2"/>
              <a:gd name="T23" fmla="*/ 0 h 4"/>
              <a:gd name="T24" fmla="*/ 5040313 w 2"/>
              <a:gd name="T25" fmla="*/ 5040313 h 4"/>
              <a:gd name="T26" fmla="*/ 5040313 w 2"/>
              <a:gd name="T27" fmla="*/ 5040313 h 4"/>
              <a:gd name="T28" fmla="*/ 5040313 w 2"/>
              <a:gd name="T29" fmla="*/ 5040313 h 4"/>
              <a:gd name="T30" fmla="*/ 5040313 w 2"/>
              <a:gd name="T31" fmla="*/ 5040313 h 4"/>
              <a:gd name="T32" fmla="*/ 5040313 w 2"/>
              <a:gd name="T33" fmla="*/ 5040313 h 4"/>
              <a:gd name="T34" fmla="*/ 5040313 w 2"/>
              <a:gd name="T35" fmla="*/ 5040313 h 4"/>
              <a:gd name="T36" fmla="*/ 5040313 w 2"/>
              <a:gd name="T37" fmla="*/ 5040313 h 4"/>
              <a:gd name="T38" fmla="*/ 5040313 w 2"/>
              <a:gd name="T39" fmla="*/ 5040313 h 4"/>
              <a:gd name="T40" fmla="*/ 5040313 w 2"/>
              <a:gd name="T41" fmla="*/ 5040313 h 4"/>
              <a:gd name="T42" fmla="*/ 5040313 w 2"/>
              <a:gd name="T43" fmla="*/ 5040313 h 4"/>
              <a:gd name="T44" fmla="*/ 5040313 w 2"/>
              <a:gd name="T45" fmla="*/ 5040313 h 4"/>
              <a:gd name="T46" fmla="*/ 5040313 w 2"/>
              <a:gd name="T47" fmla="*/ 5040313 h 4"/>
              <a:gd name="T48" fmla="*/ 5040313 w 2"/>
              <a:gd name="T49" fmla="*/ 5040313 h 4"/>
              <a:gd name="T50" fmla="*/ 5040313 w 2"/>
              <a:gd name="T51" fmla="*/ 5040313 h 4"/>
              <a:gd name="T52" fmla="*/ 0 w 2"/>
              <a:gd name="T53" fmla="*/ 5040313 h 4"/>
              <a:gd name="T54" fmla="*/ 5040313 w 2"/>
              <a:gd name="T55" fmla="*/ 10080625 h 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" h="4">
                <a:moveTo>
                  <a:pt x="2" y="4"/>
                </a:move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0" y="2"/>
                </a:lnTo>
                <a:lnTo>
                  <a:pt x="2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4" name="Freeform 1141"/>
          <p:cNvSpPr>
            <a:spLocks/>
          </p:cNvSpPr>
          <p:nvPr/>
        </p:nvSpPr>
        <p:spPr bwMode="auto">
          <a:xfrm>
            <a:off x="706439" y="479425"/>
            <a:ext cx="1587" cy="6350"/>
          </a:xfrm>
          <a:custGeom>
            <a:avLst/>
            <a:gdLst>
              <a:gd name="T0" fmla="*/ 0 w 1587"/>
              <a:gd name="T1" fmla="*/ 10080625 h 4"/>
              <a:gd name="T2" fmla="*/ 0 w 1587"/>
              <a:gd name="T3" fmla="*/ 5040313 h 4"/>
              <a:gd name="T4" fmla="*/ 0 w 1587"/>
              <a:gd name="T5" fmla="*/ 0 h 4"/>
              <a:gd name="T6" fmla="*/ 0 w 1587"/>
              <a:gd name="T7" fmla="*/ 0 h 4"/>
              <a:gd name="T8" fmla="*/ 0 w 1587"/>
              <a:gd name="T9" fmla="*/ 5040313 h 4"/>
              <a:gd name="T10" fmla="*/ 0 w 1587"/>
              <a:gd name="T11" fmla="*/ 5040313 h 4"/>
              <a:gd name="T12" fmla="*/ 0 w 1587"/>
              <a:gd name="T13" fmla="*/ 10080625 h 4"/>
              <a:gd name="T14" fmla="*/ 0 w 1587"/>
              <a:gd name="T15" fmla="*/ 5040313 h 4"/>
              <a:gd name="T16" fmla="*/ 0 w 1587"/>
              <a:gd name="T17" fmla="*/ 5040313 h 4"/>
              <a:gd name="T18" fmla="*/ 0 w 1587"/>
              <a:gd name="T19" fmla="*/ 5040313 h 4"/>
              <a:gd name="T20" fmla="*/ 0 w 1587"/>
              <a:gd name="T21" fmla="*/ 5040313 h 4"/>
              <a:gd name="T22" fmla="*/ 0 w 1587"/>
              <a:gd name="T23" fmla="*/ 5040313 h 4"/>
              <a:gd name="T24" fmla="*/ 0 w 1587"/>
              <a:gd name="T25" fmla="*/ 5040313 h 4"/>
              <a:gd name="T26" fmla="*/ 0 w 1587"/>
              <a:gd name="T27" fmla="*/ 5040313 h 4"/>
              <a:gd name="T28" fmla="*/ 0 w 1587"/>
              <a:gd name="T29" fmla="*/ 10080625 h 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87" h="4">
                <a:moveTo>
                  <a:pt x="0" y="4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0" y="4"/>
                </a:lnTo>
                <a:lnTo>
                  <a:pt x="0" y="2"/>
                </a:lnTo>
                <a:lnTo>
                  <a:pt x="0" y="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5" name="Freeform 1148"/>
          <p:cNvSpPr>
            <a:spLocks/>
          </p:cNvSpPr>
          <p:nvPr/>
        </p:nvSpPr>
        <p:spPr bwMode="auto">
          <a:xfrm>
            <a:off x="693739" y="460376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5040313 w 2"/>
              <a:gd name="T3" fmla="*/ 0 h 2"/>
              <a:gd name="T4" fmla="*/ 5040313 w 2"/>
              <a:gd name="T5" fmla="*/ 0 h 2"/>
              <a:gd name="T6" fmla="*/ 5040313 w 2"/>
              <a:gd name="T7" fmla="*/ 0 h 2"/>
              <a:gd name="T8" fmla="*/ 5040313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5040313 h 2"/>
              <a:gd name="T24" fmla="*/ 5040313 w 2"/>
              <a:gd name="T25" fmla="*/ 0 h 2"/>
              <a:gd name="T26" fmla="*/ 5040313 w 2"/>
              <a:gd name="T27" fmla="*/ 0 h 2"/>
              <a:gd name="T28" fmla="*/ 5040313 w 2"/>
              <a:gd name="T29" fmla="*/ 0 h 2"/>
              <a:gd name="T30" fmla="*/ 0 w 2"/>
              <a:gd name="T31" fmla="*/ 5040313 h 2"/>
              <a:gd name="T32" fmla="*/ 5040313 w 2"/>
              <a:gd name="T33" fmla="*/ 5040313 h 2"/>
              <a:gd name="T34" fmla="*/ 5040313 w 2"/>
              <a:gd name="T35" fmla="*/ 0 h 2"/>
              <a:gd name="T36" fmla="*/ 0 w 2"/>
              <a:gd name="T37" fmla="*/ 5040313 h 2"/>
              <a:gd name="T38" fmla="*/ 5040313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0 w 2"/>
              <a:gd name="T57" fmla="*/ 5040313 h 2"/>
              <a:gd name="T58" fmla="*/ 5040313 w 2"/>
              <a:gd name="T59" fmla="*/ 5040313 h 2"/>
              <a:gd name="T60" fmla="*/ 5040313 w 2"/>
              <a:gd name="T61" fmla="*/ 5040313 h 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6" name="Freeform 1150"/>
          <p:cNvSpPr>
            <a:spLocks/>
          </p:cNvSpPr>
          <p:nvPr/>
        </p:nvSpPr>
        <p:spPr bwMode="auto">
          <a:xfrm>
            <a:off x="684214" y="447677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0 h 2"/>
              <a:gd name="T4" fmla="*/ 0 w 1587"/>
              <a:gd name="T5" fmla="*/ 5040313 h 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7" name="Freeform 1152"/>
          <p:cNvSpPr>
            <a:spLocks/>
          </p:cNvSpPr>
          <p:nvPr/>
        </p:nvSpPr>
        <p:spPr bwMode="auto">
          <a:xfrm>
            <a:off x="684214" y="447677"/>
            <a:ext cx="3175" cy="3175"/>
          </a:xfrm>
          <a:custGeom>
            <a:avLst/>
            <a:gdLst>
              <a:gd name="T0" fmla="*/ 5040313 w 2"/>
              <a:gd name="T1" fmla="*/ 0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0 h 2"/>
              <a:gd name="T8" fmla="*/ 0 w 2"/>
              <a:gd name="T9" fmla="*/ 5040313 h 2"/>
              <a:gd name="T10" fmla="*/ 5040313 w 2"/>
              <a:gd name="T11" fmla="*/ 5040313 h 2"/>
              <a:gd name="T12" fmla="*/ 5040313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5040313 h 2"/>
              <a:gd name="T22" fmla="*/ 5040313 w 2"/>
              <a:gd name="T23" fmla="*/ 5040313 h 2"/>
              <a:gd name="T24" fmla="*/ 5040313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8" name="Freeform 1154"/>
          <p:cNvSpPr>
            <a:spLocks/>
          </p:cNvSpPr>
          <p:nvPr/>
        </p:nvSpPr>
        <p:spPr bwMode="auto">
          <a:xfrm>
            <a:off x="665164" y="434975"/>
            <a:ext cx="3175" cy="1588"/>
          </a:xfrm>
          <a:custGeom>
            <a:avLst/>
            <a:gdLst>
              <a:gd name="T0" fmla="*/ 5040313 w 2"/>
              <a:gd name="T1" fmla="*/ 0 h 1588"/>
              <a:gd name="T2" fmla="*/ 0 w 2"/>
              <a:gd name="T3" fmla="*/ 0 h 1588"/>
              <a:gd name="T4" fmla="*/ 5040313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19" name="Freeform 1156"/>
          <p:cNvSpPr>
            <a:spLocks/>
          </p:cNvSpPr>
          <p:nvPr/>
        </p:nvSpPr>
        <p:spPr bwMode="auto">
          <a:xfrm>
            <a:off x="665164" y="431801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0 w 2"/>
              <a:gd name="T3" fmla="*/ 0 h 2"/>
              <a:gd name="T4" fmla="*/ 0 w 2"/>
              <a:gd name="T5" fmla="*/ 0 h 2"/>
              <a:gd name="T6" fmla="*/ 0 w 2"/>
              <a:gd name="T7" fmla="*/ 5040313 h 2"/>
              <a:gd name="T8" fmla="*/ 5040313 w 2"/>
              <a:gd name="T9" fmla="*/ 5040313 h 2"/>
              <a:gd name="T10" fmla="*/ 5040313 w 2"/>
              <a:gd name="T11" fmla="*/ 5040313 h 2"/>
              <a:gd name="T12" fmla="*/ 5040313 w 2"/>
              <a:gd name="T13" fmla="*/ 5040313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5040313 h 2"/>
              <a:gd name="T24" fmla="*/ 5040313 w 2"/>
              <a:gd name="T25" fmla="*/ 5040313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0" name="Freeform 1163"/>
          <p:cNvSpPr>
            <a:spLocks/>
          </p:cNvSpPr>
          <p:nvPr/>
        </p:nvSpPr>
        <p:spPr bwMode="auto">
          <a:xfrm>
            <a:off x="611188" y="415927"/>
            <a:ext cx="6350" cy="3175"/>
          </a:xfrm>
          <a:custGeom>
            <a:avLst/>
            <a:gdLst>
              <a:gd name="T0" fmla="*/ 5040313 w 4"/>
              <a:gd name="T1" fmla="*/ 5040313 h 2"/>
              <a:gd name="T2" fmla="*/ 5040313 w 4"/>
              <a:gd name="T3" fmla="*/ 5040313 h 2"/>
              <a:gd name="T4" fmla="*/ 10080625 w 4"/>
              <a:gd name="T5" fmla="*/ 5040313 h 2"/>
              <a:gd name="T6" fmla="*/ 10080625 w 4"/>
              <a:gd name="T7" fmla="*/ 0 h 2"/>
              <a:gd name="T8" fmla="*/ 10080625 w 4"/>
              <a:gd name="T9" fmla="*/ 0 h 2"/>
              <a:gd name="T10" fmla="*/ 5040313 w 4"/>
              <a:gd name="T11" fmla="*/ 0 h 2"/>
              <a:gd name="T12" fmla="*/ 5040313 w 4"/>
              <a:gd name="T13" fmla="*/ 0 h 2"/>
              <a:gd name="T14" fmla="*/ 0 w 4"/>
              <a:gd name="T15" fmla="*/ 5040313 h 2"/>
              <a:gd name="T16" fmla="*/ 5040313 w 4"/>
              <a:gd name="T17" fmla="*/ 5040313 h 2"/>
              <a:gd name="T18" fmla="*/ 5040313 w 4"/>
              <a:gd name="T19" fmla="*/ 0 h 2"/>
              <a:gd name="T20" fmla="*/ 10080625 w 4"/>
              <a:gd name="T21" fmla="*/ 5040313 h 2"/>
              <a:gd name="T22" fmla="*/ 10080625 w 4"/>
              <a:gd name="T23" fmla="*/ 0 h 2"/>
              <a:gd name="T24" fmla="*/ 10080625 w 4"/>
              <a:gd name="T25" fmla="*/ 0 h 2"/>
              <a:gd name="T26" fmla="*/ 5040313 w 4"/>
              <a:gd name="T27" fmla="*/ 0 h 2"/>
              <a:gd name="T28" fmla="*/ 5040313 w 4"/>
              <a:gd name="T29" fmla="*/ 0 h 2"/>
              <a:gd name="T30" fmla="*/ 0 w 4"/>
              <a:gd name="T31" fmla="*/ 0 h 2"/>
              <a:gd name="T32" fmla="*/ 5040313 w 4"/>
              <a:gd name="T33" fmla="*/ 5040313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" h="2">
                <a:moveTo>
                  <a:pt x="2" y="2"/>
                </a:moveTo>
                <a:lnTo>
                  <a:pt x="2" y="2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4" y="2"/>
                </a:lnTo>
                <a:lnTo>
                  <a:pt x="4" y="0"/>
                </a:lnTo>
                <a:lnTo>
                  <a:pt x="2" y="0"/>
                </a:lnTo>
                <a:lnTo>
                  <a:pt x="0" y="0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1" name="Freeform 1172"/>
          <p:cNvSpPr>
            <a:spLocks/>
          </p:cNvSpPr>
          <p:nvPr/>
        </p:nvSpPr>
        <p:spPr bwMode="auto">
          <a:xfrm>
            <a:off x="582614" y="476252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5040313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0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0 w 2"/>
              <a:gd name="T39" fmla="*/ 5040313 h 2"/>
              <a:gd name="T40" fmla="*/ 0 w 2"/>
              <a:gd name="T41" fmla="*/ 5040313 h 2"/>
              <a:gd name="T42" fmla="*/ 0 w 2"/>
              <a:gd name="T43" fmla="*/ 5040313 h 2"/>
              <a:gd name="T44" fmla="*/ 0 w 2"/>
              <a:gd name="T45" fmla="*/ 5040313 h 2"/>
              <a:gd name="T46" fmla="*/ 0 w 2"/>
              <a:gd name="T47" fmla="*/ 5040313 h 2"/>
              <a:gd name="T48" fmla="*/ 0 w 2"/>
              <a:gd name="T49" fmla="*/ 5040313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0 w 2"/>
              <a:gd name="T57" fmla="*/ 5040313 h 2"/>
              <a:gd name="T58" fmla="*/ 0 w 2"/>
              <a:gd name="T59" fmla="*/ 5040313 h 2"/>
              <a:gd name="T60" fmla="*/ 0 w 2"/>
              <a:gd name="T61" fmla="*/ 5040313 h 2"/>
              <a:gd name="T62" fmla="*/ 0 w 2"/>
              <a:gd name="T63" fmla="*/ 5040313 h 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2" name="Freeform 1177"/>
          <p:cNvSpPr>
            <a:spLocks/>
          </p:cNvSpPr>
          <p:nvPr/>
        </p:nvSpPr>
        <p:spPr bwMode="auto">
          <a:xfrm>
            <a:off x="557214" y="534990"/>
            <a:ext cx="3175" cy="3175"/>
          </a:xfrm>
          <a:custGeom>
            <a:avLst/>
            <a:gdLst>
              <a:gd name="T0" fmla="*/ 0 w 2"/>
              <a:gd name="T1" fmla="*/ 5040313 h 2"/>
              <a:gd name="T2" fmla="*/ 5040313 w 2"/>
              <a:gd name="T3" fmla="*/ 5040313 h 2"/>
              <a:gd name="T4" fmla="*/ 5040313 w 2"/>
              <a:gd name="T5" fmla="*/ 5040313 h 2"/>
              <a:gd name="T6" fmla="*/ 5040313 w 2"/>
              <a:gd name="T7" fmla="*/ 0 h 2"/>
              <a:gd name="T8" fmla="*/ 5040313 w 2"/>
              <a:gd name="T9" fmla="*/ 0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5040313 h 2"/>
              <a:gd name="T40" fmla="*/ 0 w 2"/>
              <a:gd name="T41" fmla="*/ 5040313 h 2"/>
              <a:gd name="T42" fmla="*/ 5040313 w 2"/>
              <a:gd name="T43" fmla="*/ 5040313 h 2"/>
              <a:gd name="T44" fmla="*/ 5040313 w 2"/>
              <a:gd name="T45" fmla="*/ 0 h 2"/>
              <a:gd name="T46" fmla="*/ 5040313 w 2"/>
              <a:gd name="T47" fmla="*/ 0 h 2"/>
              <a:gd name="T48" fmla="*/ 5040313 w 2"/>
              <a:gd name="T49" fmla="*/ 0 h 2"/>
              <a:gd name="T50" fmla="*/ 5040313 w 2"/>
              <a:gd name="T51" fmla="*/ 0 h 2"/>
              <a:gd name="T52" fmla="*/ 5040313 w 2"/>
              <a:gd name="T53" fmla="*/ 0 h 2"/>
              <a:gd name="T54" fmla="*/ 5040313 w 2"/>
              <a:gd name="T55" fmla="*/ 0 h 2"/>
              <a:gd name="T56" fmla="*/ 5040313 w 2"/>
              <a:gd name="T57" fmla="*/ 0 h 2"/>
              <a:gd name="T58" fmla="*/ 5040313 w 2"/>
              <a:gd name="T59" fmla="*/ 0 h 2"/>
              <a:gd name="T60" fmla="*/ 5040313 w 2"/>
              <a:gd name="T61" fmla="*/ 0 h 2"/>
              <a:gd name="T62" fmla="*/ 5040313 w 2"/>
              <a:gd name="T63" fmla="*/ 0 h 2"/>
              <a:gd name="T64" fmla="*/ 5040313 w 2"/>
              <a:gd name="T65" fmla="*/ 0 h 2"/>
              <a:gd name="T66" fmla="*/ 5040313 w 2"/>
              <a:gd name="T67" fmla="*/ 5040313 h 2"/>
              <a:gd name="T68" fmla="*/ 5040313 w 2"/>
              <a:gd name="T69" fmla="*/ 0 h 2"/>
              <a:gd name="T70" fmla="*/ 5040313 w 2"/>
              <a:gd name="T71" fmla="*/ 0 h 2"/>
              <a:gd name="T72" fmla="*/ 0 w 2"/>
              <a:gd name="T73" fmla="*/ 0 h 2"/>
              <a:gd name="T74" fmla="*/ 0 w 2"/>
              <a:gd name="T75" fmla="*/ 0 h 2"/>
              <a:gd name="T76" fmla="*/ 0 w 2"/>
              <a:gd name="T77" fmla="*/ 5040313 h 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3" name="Freeform 1180"/>
          <p:cNvSpPr>
            <a:spLocks/>
          </p:cNvSpPr>
          <p:nvPr/>
        </p:nvSpPr>
        <p:spPr bwMode="auto">
          <a:xfrm>
            <a:off x="560389" y="530227"/>
            <a:ext cx="3175" cy="4763"/>
          </a:xfrm>
          <a:custGeom>
            <a:avLst/>
            <a:gdLst>
              <a:gd name="T0" fmla="*/ 0 w 2"/>
              <a:gd name="T1" fmla="*/ 7562056 h 3"/>
              <a:gd name="T2" fmla="*/ 0 w 2"/>
              <a:gd name="T3" fmla="*/ 7562056 h 3"/>
              <a:gd name="T4" fmla="*/ 5040313 w 2"/>
              <a:gd name="T5" fmla="*/ 7562056 h 3"/>
              <a:gd name="T6" fmla="*/ 5040313 w 2"/>
              <a:gd name="T7" fmla="*/ 7562056 h 3"/>
              <a:gd name="T8" fmla="*/ 0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7562056 h 3"/>
              <a:gd name="T16" fmla="*/ 0 w 2"/>
              <a:gd name="T17" fmla="*/ 7562056 h 3"/>
              <a:gd name="T18" fmla="*/ 0 w 2"/>
              <a:gd name="T19" fmla="*/ 7562056 h 3"/>
              <a:gd name="T20" fmla="*/ 0 w 2"/>
              <a:gd name="T21" fmla="*/ 7562056 h 3"/>
              <a:gd name="T22" fmla="*/ 0 w 2"/>
              <a:gd name="T23" fmla="*/ 0 h 3"/>
              <a:gd name="T24" fmla="*/ 0 w 2"/>
              <a:gd name="T25" fmla="*/ 7562056 h 3"/>
              <a:gd name="T26" fmla="*/ 0 w 2"/>
              <a:gd name="T27" fmla="*/ 7562056 h 3"/>
              <a:gd name="T28" fmla="*/ 0 w 2"/>
              <a:gd name="T29" fmla="*/ 7562056 h 3"/>
              <a:gd name="T30" fmla="*/ 0 w 2"/>
              <a:gd name="T31" fmla="*/ 7562056 h 3"/>
              <a:gd name="T32" fmla="*/ 0 w 2"/>
              <a:gd name="T33" fmla="*/ 7562056 h 3"/>
              <a:gd name="T34" fmla="*/ 0 w 2"/>
              <a:gd name="T35" fmla="*/ 7562056 h 3"/>
              <a:gd name="T36" fmla="*/ 0 w 2"/>
              <a:gd name="T37" fmla="*/ 7562056 h 3"/>
              <a:gd name="T38" fmla="*/ 0 w 2"/>
              <a:gd name="T39" fmla="*/ 7562056 h 3"/>
              <a:gd name="T40" fmla="*/ 0 w 2"/>
              <a:gd name="T41" fmla="*/ 7562056 h 3"/>
              <a:gd name="T42" fmla="*/ 0 w 2"/>
              <a:gd name="T43" fmla="*/ 7562056 h 3"/>
              <a:gd name="T44" fmla="*/ 0 w 2"/>
              <a:gd name="T45" fmla="*/ 7562056 h 3"/>
              <a:gd name="T46" fmla="*/ 0 w 2"/>
              <a:gd name="T47" fmla="*/ 7562056 h 3"/>
              <a:gd name="T48" fmla="*/ 0 w 2"/>
              <a:gd name="T49" fmla="*/ 7562056 h 3"/>
              <a:gd name="T50" fmla="*/ 0 w 2"/>
              <a:gd name="T51" fmla="*/ 7562056 h 3"/>
              <a:gd name="T52" fmla="*/ 0 w 2"/>
              <a:gd name="T53" fmla="*/ 7562056 h 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0" y="3"/>
                </a:lnTo>
                <a:lnTo>
                  <a:pt x="2" y="3"/>
                </a:lnTo>
                <a:lnTo>
                  <a:pt x="0" y="0"/>
                </a:lnTo>
                <a:lnTo>
                  <a:pt x="0" y="3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4" name="Line 1187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5" name="Line 1188"/>
          <p:cNvSpPr>
            <a:spLocks noChangeShapeType="1"/>
          </p:cNvSpPr>
          <p:nvPr/>
        </p:nvSpPr>
        <p:spPr bwMode="auto">
          <a:xfrm>
            <a:off x="569914" y="52070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6" name="Freeform 1208"/>
          <p:cNvSpPr>
            <a:spLocks/>
          </p:cNvSpPr>
          <p:nvPr/>
        </p:nvSpPr>
        <p:spPr bwMode="auto">
          <a:xfrm>
            <a:off x="595313" y="55721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7" name="Freeform 1210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0 h 2"/>
              <a:gd name="T8" fmla="*/ 5040313 w 2"/>
              <a:gd name="T9" fmla="*/ 0 h 2"/>
              <a:gd name="T10" fmla="*/ 0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5040313 h 2"/>
              <a:gd name="T18" fmla="*/ 0 w 2"/>
              <a:gd name="T19" fmla="*/ 5040313 h 2"/>
              <a:gd name="T20" fmla="*/ 5040313 w 2"/>
              <a:gd name="T21" fmla="*/ 5040313 h 2"/>
              <a:gd name="T22" fmla="*/ 5040313 w 2"/>
              <a:gd name="T23" fmla="*/ 0 h 2"/>
              <a:gd name="T24" fmla="*/ 5040313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5040313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8" name="Freeform 1214"/>
          <p:cNvSpPr>
            <a:spLocks/>
          </p:cNvSpPr>
          <p:nvPr/>
        </p:nvSpPr>
        <p:spPr bwMode="auto">
          <a:xfrm>
            <a:off x="595314" y="557215"/>
            <a:ext cx="3175" cy="3175"/>
          </a:xfrm>
          <a:custGeom>
            <a:avLst/>
            <a:gdLst>
              <a:gd name="T0" fmla="*/ 0 w 2"/>
              <a:gd name="T1" fmla="*/ 5040313 h 2"/>
              <a:gd name="T2" fmla="*/ 5040313 w 2"/>
              <a:gd name="T3" fmla="*/ 5040313 h 2"/>
              <a:gd name="T4" fmla="*/ 0 w 2"/>
              <a:gd name="T5" fmla="*/ 0 h 2"/>
              <a:gd name="T6" fmla="*/ 0 w 2"/>
              <a:gd name="T7" fmla="*/ 5040313 h 2"/>
              <a:gd name="T8" fmla="*/ 0 w 2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29" name="Rectangle 1215"/>
          <p:cNvSpPr>
            <a:spLocks noChangeArrowheads="1"/>
          </p:cNvSpPr>
          <p:nvPr/>
        </p:nvSpPr>
        <p:spPr bwMode="auto">
          <a:xfrm>
            <a:off x="595313" y="627065"/>
            <a:ext cx="158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30" name="Freeform 1217"/>
          <p:cNvSpPr>
            <a:spLocks/>
          </p:cNvSpPr>
          <p:nvPr/>
        </p:nvSpPr>
        <p:spPr bwMode="auto">
          <a:xfrm>
            <a:off x="595313" y="6270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1" name="Freeform 1219"/>
          <p:cNvSpPr>
            <a:spLocks/>
          </p:cNvSpPr>
          <p:nvPr/>
        </p:nvSpPr>
        <p:spPr bwMode="auto">
          <a:xfrm>
            <a:off x="731839" y="54134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2" name="Freeform 1221"/>
          <p:cNvSpPr>
            <a:spLocks/>
          </p:cNvSpPr>
          <p:nvPr/>
        </p:nvSpPr>
        <p:spPr bwMode="auto">
          <a:xfrm>
            <a:off x="731839" y="541340"/>
            <a:ext cx="3175" cy="3175"/>
          </a:xfrm>
          <a:custGeom>
            <a:avLst/>
            <a:gdLst>
              <a:gd name="T0" fmla="*/ 5040313 w 2"/>
              <a:gd name="T1" fmla="*/ 0 h 2"/>
              <a:gd name="T2" fmla="*/ 5040313 w 2"/>
              <a:gd name="T3" fmla="*/ 0 h 2"/>
              <a:gd name="T4" fmla="*/ 5040313 w 2"/>
              <a:gd name="T5" fmla="*/ 0 h 2"/>
              <a:gd name="T6" fmla="*/ 0 w 2"/>
              <a:gd name="T7" fmla="*/ 0 h 2"/>
              <a:gd name="T8" fmla="*/ 0 w 2"/>
              <a:gd name="T9" fmla="*/ 0 h 2"/>
              <a:gd name="T10" fmla="*/ 0 w 2"/>
              <a:gd name="T11" fmla="*/ 5040313 h 2"/>
              <a:gd name="T12" fmla="*/ 5040313 w 2"/>
              <a:gd name="T13" fmla="*/ 0 h 2"/>
              <a:gd name="T14" fmla="*/ 5040313 w 2"/>
              <a:gd name="T15" fmla="*/ 0 h 2"/>
              <a:gd name="T16" fmla="*/ 5040313 w 2"/>
              <a:gd name="T17" fmla="*/ 0 h 2"/>
              <a:gd name="T18" fmla="*/ 0 w 2"/>
              <a:gd name="T19" fmla="*/ 0 h 2"/>
              <a:gd name="T20" fmla="*/ 0 w 2"/>
              <a:gd name="T21" fmla="*/ 0 h 2"/>
              <a:gd name="T22" fmla="*/ 0 w 2"/>
              <a:gd name="T23" fmla="*/ 5040313 h 2"/>
              <a:gd name="T24" fmla="*/ 5040313 w 2"/>
              <a:gd name="T25" fmla="*/ 0 h 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2">
                <a:moveTo>
                  <a:pt x="2" y="0"/>
                </a:move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3" name="Freeform 1234"/>
          <p:cNvSpPr>
            <a:spLocks/>
          </p:cNvSpPr>
          <p:nvPr/>
        </p:nvSpPr>
        <p:spPr bwMode="auto">
          <a:xfrm>
            <a:off x="722314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0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5040313 w 2"/>
              <a:gd name="T9" fmla="*/ 0 h 1587"/>
              <a:gd name="T10" fmla="*/ 5040313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0 w 2"/>
              <a:gd name="T19" fmla="*/ 0 h 1587"/>
              <a:gd name="T20" fmla="*/ 0 w 2"/>
              <a:gd name="T21" fmla="*/ 0 h 1587"/>
              <a:gd name="T22" fmla="*/ 0 w 2"/>
              <a:gd name="T23" fmla="*/ 0 h 1587"/>
              <a:gd name="T24" fmla="*/ 5040313 w 2"/>
              <a:gd name="T25" fmla="*/ 0 h 1587"/>
              <a:gd name="T26" fmla="*/ 5040313 w 2"/>
              <a:gd name="T27" fmla="*/ 0 h 1587"/>
              <a:gd name="T28" fmla="*/ 5040313 w 2"/>
              <a:gd name="T29" fmla="*/ 0 h 1587"/>
              <a:gd name="T30" fmla="*/ 0 w 2"/>
              <a:gd name="T31" fmla="*/ 0 h 1587"/>
              <a:gd name="T32" fmla="*/ 0 w 2"/>
              <a:gd name="T33" fmla="*/ 0 h 1587"/>
              <a:gd name="T34" fmla="*/ 5040313 w 2"/>
              <a:gd name="T35" fmla="*/ 0 h 1587"/>
              <a:gd name="T36" fmla="*/ 0 w 2"/>
              <a:gd name="T37" fmla="*/ 0 h 1587"/>
              <a:gd name="T38" fmla="*/ 0 w 2"/>
              <a:gd name="T39" fmla="*/ 0 h 1587"/>
              <a:gd name="T40" fmla="*/ 0 w 2"/>
              <a:gd name="T41" fmla="*/ 0 h 1587"/>
              <a:gd name="T42" fmla="*/ 0 w 2"/>
              <a:gd name="T43" fmla="*/ 0 h 1587"/>
              <a:gd name="T44" fmla="*/ 0 w 2"/>
              <a:gd name="T45" fmla="*/ 0 h 1587"/>
              <a:gd name="T46" fmla="*/ 0 w 2"/>
              <a:gd name="T47" fmla="*/ 0 h 1587"/>
              <a:gd name="T48" fmla="*/ 0 w 2"/>
              <a:gd name="T49" fmla="*/ 0 h 1587"/>
              <a:gd name="T50" fmla="*/ 0 w 2"/>
              <a:gd name="T51" fmla="*/ 0 h 1587"/>
              <a:gd name="T52" fmla="*/ 0 w 2"/>
              <a:gd name="T53" fmla="*/ 0 h 1587"/>
              <a:gd name="T54" fmla="*/ 0 w 2"/>
              <a:gd name="T55" fmla="*/ 0 h 1587"/>
              <a:gd name="T56" fmla="*/ 0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4" name="Line 1237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5" name="Line 1238"/>
          <p:cNvSpPr>
            <a:spLocks noChangeShapeType="1"/>
          </p:cNvSpPr>
          <p:nvPr/>
        </p:nvSpPr>
        <p:spPr bwMode="auto">
          <a:xfrm>
            <a:off x="728663" y="544515"/>
            <a:ext cx="1587" cy="1587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6" name="Freeform 1240"/>
          <p:cNvSpPr>
            <a:spLocks/>
          </p:cNvSpPr>
          <p:nvPr/>
        </p:nvSpPr>
        <p:spPr bwMode="auto">
          <a:xfrm>
            <a:off x="728663" y="541340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5040313 h 2"/>
              <a:gd name="T4" fmla="*/ 0 w 1587"/>
              <a:gd name="T5" fmla="*/ 0 h 2"/>
              <a:gd name="T6" fmla="*/ 0 w 1587"/>
              <a:gd name="T7" fmla="*/ 5040313 h 2"/>
              <a:gd name="T8" fmla="*/ 0 w 1587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7" name="Freeform 1243"/>
          <p:cNvSpPr>
            <a:spLocks/>
          </p:cNvSpPr>
          <p:nvPr/>
        </p:nvSpPr>
        <p:spPr bwMode="auto">
          <a:xfrm>
            <a:off x="728664" y="538165"/>
            <a:ext cx="3175" cy="3175"/>
          </a:xfrm>
          <a:custGeom>
            <a:avLst/>
            <a:gdLst>
              <a:gd name="T0" fmla="*/ 5040313 w 2"/>
              <a:gd name="T1" fmla="*/ 5040313 h 2"/>
              <a:gd name="T2" fmla="*/ 5040313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0 w 2"/>
              <a:gd name="T9" fmla="*/ 5040313 h 2"/>
              <a:gd name="T10" fmla="*/ 0 w 2"/>
              <a:gd name="T11" fmla="*/ 5040313 h 2"/>
              <a:gd name="T12" fmla="*/ 5040313 w 2"/>
              <a:gd name="T13" fmla="*/ 5040313 h 2"/>
              <a:gd name="T14" fmla="*/ 0 w 2"/>
              <a:gd name="T15" fmla="*/ 5040313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0 w 2"/>
              <a:gd name="T25" fmla="*/ 5040313 h 2"/>
              <a:gd name="T26" fmla="*/ 0 w 2"/>
              <a:gd name="T27" fmla="*/ 5040313 h 2"/>
              <a:gd name="T28" fmla="*/ 0 w 2"/>
              <a:gd name="T29" fmla="*/ 5040313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5040313 h 2"/>
              <a:gd name="T38" fmla="*/ 5040313 w 2"/>
              <a:gd name="T39" fmla="*/ 5040313 h 2"/>
              <a:gd name="T40" fmla="*/ 5040313 w 2"/>
              <a:gd name="T41" fmla="*/ 5040313 h 2"/>
              <a:gd name="T42" fmla="*/ 5040313 w 2"/>
              <a:gd name="T43" fmla="*/ 5040313 h 2"/>
              <a:gd name="T44" fmla="*/ 5040313 w 2"/>
              <a:gd name="T45" fmla="*/ 5040313 h 2"/>
              <a:gd name="T46" fmla="*/ 5040313 w 2"/>
              <a:gd name="T47" fmla="*/ 5040313 h 2"/>
              <a:gd name="T48" fmla="*/ 0 w 2"/>
              <a:gd name="T49" fmla="*/ 0 h 2"/>
              <a:gd name="T50" fmla="*/ 0 w 2"/>
              <a:gd name="T51" fmla="*/ 5040313 h 2"/>
              <a:gd name="T52" fmla="*/ 0 w 2"/>
              <a:gd name="T53" fmla="*/ 5040313 h 2"/>
              <a:gd name="T54" fmla="*/ 0 w 2"/>
              <a:gd name="T55" fmla="*/ 5040313 h 2"/>
              <a:gd name="T56" fmla="*/ 5040313 w 2"/>
              <a:gd name="T57" fmla="*/ 5040313 h 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" h="2">
                <a:moveTo>
                  <a:pt x="2" y="2"/>
                </a:move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8" name="Freeform 1246"/>
          <p:cNvSpPr>
            <a:spLocks/>
          </p:cNvSpPr>
          <p:nvPr/>
        </p:nvSpPr>
        <p:spPr bwMode="auto">
          <a:xfrm>
            <a:off x="725489" y="547690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0 h 2"/>
              <a:gd name="T6" fmla="*/ 5040313 w 2"/>
              <a:gd name="T7" fmla="*/ 0 h 2"/>
              <a:gd name="T8" fmla="*/ 0 w 2"/>
              <a:gd name="T9" fmla="*/ 0 h 2"/>
              <a:gd name="T10" fmla="*/ 0 w 2"/>
              <a:gd name="T11" fmla="*/ 0 h 2"/>
              <a:gd name="T12" fmla="*/ 0 w 2"/>
              <a:gd name="T13" fmla="*/ 5040313 h 2"/>
              <a:gd name="T14" fmla="*/ 0 w 2"/>
              <a:gd name="T15" fmla="*/ 5040313 h 2"/>
              <a:gd name="T16" fmla="*/ 5040313 w 2"/>
              <a:gd name="T17" fmla="*/ 0 h 2"/>
              <a:gd name="T18" fmla="*/ 5040313 w 2"/>
              <a:gd name="T19" fmla="*/ 0 h 2"/>
              <a:gd name="T20" fmla="*/ 0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w 2"/>
              <a:gd name="T35" fmla="*/ 0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5040313 h 2"/>
              <a:gd name="T48" fmla="*/ 0 w 2"/>
              <a:gd name="T49" fmla="*/ 5040313 h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39" name="Freeform 1250"/>
          <p:cNvSpPr>
            <a:spLocks/>
          </p:cNvSpPr>
          <p:nvPr/>
        </p:nvSpPr>
        <p:spPr bwMode="auto">
          <a:xfrm>
            <a:off x="731839" y="530225"/>
            <a:ext cx="3175" cy="1588"/>
          </a:xfrm>
          <a:custGeom>
            <a:avLst/>
            <a:gdLst>
              <a:gd name="T0" fmla="*/ 5040313 w 2"/>
              <a:gd name="T1" fmla="*/ 0 h 1588"/>
              <a:gd name="T2" fmla="*/ 0 w 2"/>
              <a:gd name="T3" fmla="*/ 0 h 1588"/>
              <a:gd name="T4" fmla="*/ 5040313 w 2"/>
              <a:gd name="T5" fmla="*/ 0 h 15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" h="1588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0" name="Freeform 1252"/>
          <p:cNvSpPr>
            <a:spLocks/>
          </p:cNvSpPr>
          <p:nvPr/>
        </p:nvSpPr>
        <p:spPr bwMode="auto">
          <a:xfrm>
            <a:off x="731839" y="527050"/>
            <a:ext cx="3175" cy="7938"/>
          </a:xfrm>
          <a:custGeom>
            <a:avLst/>
            <a:gdLst>
              <a:gd name="T0" fmla="*/ 5040313 w 2"/>
              <a:gd name="T1" fmla="*/ 5040630 h 5"/>
              <a:gd name="T2" fmla="*/ 5040313 w 2"/>
              <a:gd name="T3" fmla="*/ 5040630 h 5"/>
              <a:gd name="T4" fmla="*/ 0 w 2"/>
              <a:gd name="T5" fmla="*/ 0 h 5"/>
              <a:gd name="T6" fmla="*/ 0 w 2"/>
              <a:gd name="T7" fmla="*/ 5040630 h 5"/>
              <a:gd name="T8" fmla="*/ 0 w 2"/>
              <a:gd name="T9" fmla="*/ 5040630 h 5"/>
              <a:gd name="T10" fmla="*/ 5040313 w 2"/>
              <a:gd name="T11" fmla="*/ 12602369 h 5"/>
              <a:gd name="T12" fmla="*/ 5040313 w 2"/>
              <a:gd name="T13" fmla="*/ 5040630 h 5"/>
              <a:gd name="T14" fmla="*/ 5040313 w 2"/>
              <a:gd name="T15" fmla="*/ 5040630 h 5"/>
              <a:gd name="T16" fmla="*/ 0 w 2"/>
              <a:gd name="T17" fmla="*/ 0 h 5"/>
              <a:gd name="T18" fmla="*/ 0 w 2"/>
              <a:gd name="T19" fmla="*/ 5040630 h 5"/>
              <a:gd name="T20" fmla="*/ 0 w 2"/>
              <a:gd name="T21" fmla="*/ 5040630 h 5"/>
              <a:gd name="T22" fmla="*/ 5040313 w 2"/>
              <a:gd name="T23" fmla="*/ 12602369 h 5"/>
              <a:gd name="T24" fmla="*/ 5040313 w 2"/>
              <a:gd name="T25" fmla="*/ 5040630 h 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" h="5">
                <a:moveTo>
                  <a:pt x="2" y="2"/>
                </a:move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  <a:lnTo>
                  <a:pt x="0" y="0"/>
                </a:lnTo>
                <a:lnTo>
                  <a:pt x="0" y="2"/>
                </a:lnTo>
                <a:lnTo>
                  <a:pt x="2" y="5"/>
                </a:lnTo>
                <a:lnTo>
                  <a:pt x="2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1" name="Freeform 1255"/>
          <p:cNvSpPr>
            <a:spLocks/>
          </p:cNvSpPr>
          <p:nvPr/>
        </p:nvSpPr>
        <p:spPr bwMode="auto">
          <a:xfrm>
            <a:off x="712789" y="550865"/>
            <a:ext cx="3175" cy="1587"/>
          </a:xfrm>
          <a:custGeom>
            <a:avLst/>
            <a:gdLst>
              <a:gd name="T0" fmla="*/ 0 w 2"/>
              <a:gd name="T1" fmla="*/ 0 h 1587"/>
              <a:gd name="T2" fmla="*/ 5040313 w 2"/>
              <a:gd name="T3" fmla="*/ 0 h 1587"/>
              <a:gd name="T4" fmla="*/ 5040313 w 2"/>
              <a:gd name="T5" fmla="*/ 0 h 1587"/>
              <a:gd name="T6" fmla="*/ 5040313 w 2"/>
              <a:gd name="T7" fmla="*/ 0 h 1587"/>
              <a:gd name="T8" fmla="*/ 5040313 w 2"/>
              <a:gd name="T9" fmla="*/ 0 h 1587"/>
              <a:gd name="T10" fmla="*/ 0 w 2"/>
              <a:gd name="T11" fmla="*/ 0 h 1587"/>
              <a:gd name="T12" fmla="*/ 0 w 2"/>
              <a:gd name="T13" fmla="*/ 0 h 1587"/>
              <a:gd name="T14" fmla="*/ 0 w 2"/>
              <a:gd name="T15" fmla="*/ 0 h 1587"/>
              <a:gd name="T16" fmla="*/ 0 w 2"/>
              <a:gd name="T17" fmla="*/ 0 h 1587"/>
              <a:gd name="T18" fmla="*/ 5040313 w 2"/>
              <a:gd name="T19" fmla="*/ 0 h 1587"/>
              <a:gd name="T20" fmla="*/ 5040313 w 2"/>
              <a:gd name="T21" fmla="*/ 0 h 1587"/>
              <a:gd name="T22" fmla="*/ 5040313 w 2"/>
              <a:gd name="T23" fmla="*/ 0 h 1587"/>
              <a:gd name="T24" fmla="*/ 5040313 w 2"/>
              <a:gd name="T25" fmla="*/ 0 h 1587"/>
              <a:gd name="T26" fmla="*/ 5040313 w 2"/>
              <a:gd name="T27" fmla="*/ 0 h 1587"/>
              <a:gd name="T28" fmla="*/ 5040313 w 2"/>
              <a:gd name="T29" fmla="*/ 0 h 1587"/>
              <a:gd name="T30" fmla="*/ 5040313 w 2"/>
              <a:gd name="T31" fmla="*/ 0 h 1587"/>
              <a:gd name="T32" fmla="*/ 5040313 w 2"/>
              <a:gd name="T33" fmla="*/ 0 h 1587"/>
              <a:gd name="T34" fmla="*/ 5040313 w 2"/>
              <a:gd name="T35" fmla="*/ 0 h 1587"/>
              <a:gd name="T36" fmla="*/ 5040313 w 2"/>
              <a:gd name="T37" fmla="*/ 0 h 1587"/>
              <a:gd name="T38" fmla="*/ 5040313 w 2"/>
              <a:gd name="T39" fmla="*/ 0 h 1587"/>
              <a:gd name="T40" fmla="*/ 5040313 w 2"/>
              <a:gd name="T41" fmla="*/ 0 h 1587"/>
              <a:gd name="T42" fmla="*/ 5040313 w 2"/>
              <a:gd name="T43" fmla="*/ 0 h 1587"/>
              <a:gd name="T44" fmla="*/ 5040313 w 2"/>
              <a:gd name="T45" fmla="*/ 0 h 1587"/>
              <a:gd name="T46" fmla="*/ 5040313 w 2"/>
              <a:gd name="T47" fmla="*/ 0 h 1587"/>
              <a:gd name="T48" fmla="*/ 5040313 w 2"/>
              <a:gd name="T49" fmla="*/ 0 h 1587"/>
              <a:gd name="T50" fmla="*/ 5040313 w 2"/>
              <a:gd name="T51" fmla="*/ 0 h 1587"/>
              <a:gd name="T52" fmla="*/ 5040313 w 2"/>
              <a:gd name="T53" fmla="*/ 0 h 1587"/>
              <a:gd name="T54" fmla="*/ 5040313 w 2"/>
              <a:gd name="T55" fmla="*/ 0 h 1587"/>
              <a:gd name="T56" fmla="*/ 5040313 w 2"/>
              <a:gd name="T57" fmla="*/ 0 h 1587"/>
              <a:gd name="T58" fmla="*/ 0 w 2"/>
              <a:gd name="T59" fmla="*/ 0 h 1587"/>
              <a:gd name="T60" fmla="*/ 0 w 2"/>
              <a:gd name="T61" fmla="*/ 0 h 1587"/>
              <a:gd name="T62" fmla="*/ 0 w 2"/>
              <a:gd name="T63" fmla="*/ 0 h 158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" h="1587">
                <a:moveTo>
                  <a:pt x="0" y="0"/>
                </a:move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2" name="Rectangle 1256"/>
          <p:cNvSpPr>
            <a:spLocks noChangeArrowheads="1"/>
          </p:cNvSpPr>
          <p:nvPr/>
        </p:nvSpPr>
        <p:spPr bwMode="auto">
          <a:xfrm>
            <a:off x="722314" y="550865"/>
            <a:ext cx="1587" cy="15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3" name="Freeform 1258"/>
          <p:cNvSpPr>
            <a:spLocks/>
          </p:cNvSpPr>
          <p:nvPr/>
        </p:nvSpPr>
        <p:spPr bwMode="auto">
          <a:xfrm>
            <a:off x="722314" y="550865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4" name="Freeform 1266"/>
          <p:cNvSpPr>
            <a:spLocks/>
          </p:cNvSpPr>
          <p:nvPr/>
        </p:nvSpPr>
        <p:spPr bwMode="auto">
          <a:xfrm>
            <a:off x="728663" y="534990"/>
            <a:ext cx="1587" cy="1587"/>
          </a:xfrm>
          <a:custGeom>
            <a:avLst/>
            <a:gdLst>
              <a:gd name="T0" fmla="*/ 0 w 1587"/>
              <a:gd name="T1" fmla="*/ 0 h 1587"/>
              <a:gd name="T2" fmla="*/ 0 w 1587"/>
              <a:gd name="T3" fmla="*/ 0 h 1587"/>
              <a:gd name="T4" fmla="*/ 0 w 1587"/>
              <a:gd name="T5" fmla="*/ 0 h 1587"/>
              <a:gd name="T6" fmla="*/ 0 w 1587"/>
              <a:gd name="T7" fmla="*/ 0 h 1587"/>
              <a:gd name="T8" fmla="*/ 0 w 1587"/>
              <a:gd name="T9" fmla="*/ 0 h 1587"/>
              <a:gd name="T10" fmla="*/ 0 w 1587"/>
              <a:gd name="T11" fmla="*/ 0 h 1587"/>
              <a:gd name="T12" fmla="*/ 0 w 1587"/>
              <a:gd name="T13" fmla="*/ 0 h 1587"/>
              <a:gd name="T14" fmla="*/ 0 w 1587"/>
              <a:gd name="T15" fmla="*/ 0 h 1587"/>
              <a:gd name="T16" fmla="*/ 0 w 1587"/>
              <a:gd name="T17" fmla="*/ 0 h 1587"/>
              <a:gd name="T18" fmla="*/ 0 w 1587"/>
              <a:gd name="T19" fmla="*/ 0 h 1587"/>
              <a:gd name="T20" fmla="*/ 0 w 1587"/>
              <a:gd name="T21" fmla="*/ 0 h 1587"/>
              <a:gd name="T22" fmla="*/ 0 w 1587"/>
              <a:gd name="T23" fmla="*/ 0 h 1587"/>
              <a:gd name="T24" fmla="*/ 0 w 1587"/>
              <a:gd name="T25" fmla="*/ 0 h 1587"/>
              <a:gd name="T26" fmla="*/ 0 w 1587"/>
              <a:gd name="T27" fmla="*/ 0 h 1587"/>
              <a:gd name="T28" fmla="*/ 0 w 1587"/>
              <a:gd name="T29" fmla="*/ 0 h 1587"/>
              <a:gd name="T30" fmla="*/ 0 w 1587"/>
              <a:gd name="T31" fmla="*/ 0 h 1587"/>
              <a:gd name="T32" fmla="*/ 0 w 1587"/>
              <a:gd name="T33" fmla="*/ 0 h 1587"/>
              <a:gd name="T34" fmla="*/ 0 w 1587"/>
              <a:gd name="T35" fmla="*/ 0 h 1587"/>
              <a:gd name="T36" fmla="*/ 0 w 1587"/>
              <a:gd name="T37" fmla="*/ 0 h 1587"/>
              <a:gd name="T38" fmla="*/ 0 w 1587"/>
              <a:gd name="T39" fmla="*/ 0 h 1587"/>
              <a:gd name="T40" fmla="*/ 0 w 1587"/>
              <a:gd name="T41" fmla="*/ 0 h 1587"/>
              <a:gd name="T42" fmla="*/ 0 w 1587"/>
              <a:gd name="T43" fmla="*/ 0 h 1587"/>
              <a:gd name="T44" fmla="*/ 0 w 1587"/>
              <a:gd name="T45" fmla="*/ 0 h 1587"/>
              <a:gd name="T46" fmla="*/ 0 w 1587"/>
              <a:gd name="T47" fmla="*/ 0 h 1587"/>
              <a:gd name="T48" fmla="*/ 0 w 1587"/>
              <a:gd name="T49" fmla="*/ 0 h 1587"/>
              <a:gd name="T50" fmla="*/ 0 w 1587"/>
              <a:gd name="T51" fmla="*/ 0 h 1587"/>
              <a:gd name="T52" fmla="*/ 0 w 1587"/>
              <a:gd name="T53" fmla="*/ 0 h 1587"/>
              <a:gd name="T54" fmla="*/ 0 w 1587"/>
              <a:gd name="T55" fmla="*/ 0 h 1587"/>
              <a:gd name="T56" fmla="*/ 0 w 1587"/>
              <a:gd name="T57" fmla="*/ 0 h 1587"/>
              <a:gd name="T58" fmla="*/ 0 w 1587"/>
              <a:gd name="T59" fmla="*/ 0 h 1587"/>
              <a:gd name="T60" fmla="*/ 0 w 1587"/>
              <a:gd name="T61" fmla="*/ 0 h 1587"/>
              <a:gd name="T62" fmla="*/ 0 w 1587"/>
              <a:gd name="T63" fmla="*/ 0 h 1587"/>
              <a:gd name="T64" fmla="*/ 0 w 1587"/>
              <a:gd name="T65" fmla="*/ 0 h 1587"/>
              <a:gd name="T66" fmla="*/ 0 w 1587"/>
              <a:gd name="T67" fmla="*/ 0 h 1587"/>
              <a:gd name="T68" fmla="*/ 0 w 1587"/>
              <a:gd name="T69" fmla="*/ 0 h 1587"/>
              <a:gd name="T70" fmla="*/ 0 w 1587"/>
              <a:gd name="T71" fmla="*/ 0 h 1587"/>
              <a:gd name="T72" fmla="*/ 0 w 1587"/>
              <a:gd name="T73" fmla="*/ 0 h 1587"/>
              <a:gd name="T74" fmla="*/ 0 w 1587"/>
              <a:gd name="T75" fmla="*/ 0 h 1587"/>
              <a:gd name="T76" fmla="*/ 0 w 1587"/>
              <a:gd name="T77" fmla="*/ 0 h 1587"/>
              <a:gd name="T78" fmla="*/ 0 w 1587"/>
              <a:gd name="T79" fmla="*/ 0 h 1587"/>
              <a:gd name="T80" fmla="*/ 0 w 1587"/>
              <a:gd name="T81" fmla="*/ 0 h 1587"/>
              <a:gd name="T82" fmla="*/ 0 w 1587"/>
              <a:gd name="T83" fmla="*/ 0 h 1587"/>
              <a:gd name="T84" fmla="*/ 0 w 1587"/>
              <a:gd name="T85" fmla="*/ 0 h 1587"/>
              <a:gd name="T86" fmla="*/ 0 w 1587"/>
              <a:gd name="T87" fmla="*/ 0 h 158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587" h="1587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5" name="Freeform 1269"/>
          <p:cNvSpPr>
            <a:spLocks/>
          </p:cNvSpPr>
          <p:nvPr/>
        </p:nvSpPr>
        <p:spPr bwMode="auto">
          <a:xfrm>
            <a:off x="728664" y="530227"/>
            <a:ext cx="3175" cy="4763"/>
          </a:xfrm>
          <a:custGeom>
            <a:avLst/>
            <a:gdLst>
              <a:gd name="T0" fmla="*/ 0 w 2"/>
              <a:gd name="T1" fmla="*/ 7562056 h 3"/>
              <a:gd name="T2" fmla="*/ 5040313 w 2"/>
              <a:gd name="T3" fmla="*/ 0 h 3"/>
              <a:gd name="T4" fmla="*/ 5040313 w 2"/>
              <a:gd name="T5" fmla="*/ 0 h 3"/>
              <a:gd name="T6" fmla="*/ 5040313 w 2"/>
              <a:gd name="T7" fmla="*/ 0 h 3"/>
              <a:gd name="T8" fmla="*/ 5040313 w 2"/>
              <a:gd name="T9" fmla="*/ 0 h 3"/>
              <a:gd name="T10" fmla="*/ 0 w 2"/>
              <a:gd name="T11" fmla="*/ 0 h 3"/>
              <a:gd name="T12" fmla="*/ 0 w 2"/>
              <a:gd name="T13" fmla="*/ 0 h 3"/>
              <a:gd name="T14" fmla="*/ 0 w 2"/>
              <a:gd name="T15" fmla="*/ 7562056 h 3"/>
              <a:gd name="T16" fmla="*/ 0 w 2"/>
              <a:gd name="T17" fmla="*/ 7562056 h 3"/>
              <a:gd name="T18" fmla="*/ 5040313 w 2"/>
              <a:gd name="T19" fmla="*/ 0 h 3"/>
              <a:gd name="T20" fmla="*/ 5040313 w 2"/>
              <a:gd name="T21" fmla="*/ 0 h 3"/>
              <a:gd name="T22" fmla="*/ 0 w 2"/>
              <a:gd name="T23" fmla="*/ 0 h 3"/>
              <a:gd name="T24" fmla="*/ 0 w 2"/>
              <a:gd name="T25" fmla="*/ 0 h 3"/>
              <a:gd name="T26" fmla="*/ 0 w 2"/>
              <a:gd name="T27" fmla="*/ 0 h 3"/>
              <a:gd name="T28" fmla="*/ 0 w 2"/>
              <a:gd name="T29" fmla="*/ 0 h 3"/>
              <a:gd name="T30" fmla="*/ 0 w 2"/>
              <a:gd name="T31" fmla="*/ 0 h 3"/>
              <a:gd name="T32" fmla="*/ 0 w 2"/>
              <a:gd name="T33" fmla="*/ 0 h 3"/>
              <a:gd name="T34" fmla="*/ 0 w 2"/>
              <a:gd name="T35" fmla="*/ 0 h 3"/>
              <a:gd name="T36" fmla="*/ 0 w 2"/>
              <a:gd name="T37" fmla="*/ 0 h 3"/>
              <a:gd name="T38" fmla="*/ 0 w 2"/>
              <a:gd name="T39" fmla="*/ 7562056 h 3"/>
              <a:gd name="T40" fmla="*/ 0 w 2"/>
              <a:gd name="T41" fmla="*/ 7562056 h 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" h="3">
                <a:moveTo>
                  <a:pt x="0" y="3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6" name="Line 1270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7" name="Line 1271"/>
          <p:cNvSpPr>
            <a:spLocks noChangeShapeType="1"/>
          </p:cNvSpPr>
          <p:nvPr/>
        </p:nvSpPr>
        <p:spPr bwMode="auto">
          <a:xfrm>
            <a:off x="728663" y="530225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48" name="Rectangle 1272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49" name="Rectangle 1273"/>
          <p:cNvSpPr>
            <a:spLocks noChangeArrowheads="1"/>
          </p:cNvSpPr>
          <p:nvPr/>
        </p:nvSpPr>
        <p:spPr bwMode="auto">
          <a:xfrm>
            <a:off x="728663" y="530225"/>
            <a:ext cx="1587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0" name="Line 1274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1" name="Line 1275"/>
          <p:cNvSpPr>
            <a:spLocks noChangeShapeType="1"/>
          </p:cNvSpPr>
          <p:nvPr/>
        </p:nvSpPr>
        <p:spPr bwMode="auto">
          <a:xfrm>
            <a:off x="728663" y="527050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2" name="Freeform 1277"/>
          <p:cNvSpPr>
            <a:spLocks/>
          </p:cNvSpPr>
          <p:nvPr/>
        </p:nvSpPr>
        <p:spPr bwMode="auto">
          <a:xfrm>
            <a:off x="728663" y="523877"/>
            <a:ext cx="1587" cy="3175"/>
          </a:xfrm>
          <a:custGeom>
            <a:avLst/>
            <a:gdLst>
              <a:gd name="T0" fmla="*/ 0 w 1587"/>
              <a:gd name="T1" fmla="*/ 5040313 h 2"/>
              <a:gd name="T2" fmla="*/ 0 w 1587"/>
              <a:gd name="T3" fmla="*/ 5040313 h 2"/>
              <a:gd name="T4" fmla="*/ 0 w 1587"/>
              <a:gd name="T5" fmla="*/ 0 h 2"/>
              <a:gd name="T6" fmla="*/ 0 w 1587"/>
              <a:gd name="T7" fmla="*/ 5040313 h 2"/>
              <a:gd name="T8" fmla="*/ 0 w 1587"/>
              <a:gd name="T9" fmla="*/ 5040313 h 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587" h="2">
                <a:moveTo>
                  <a:pt x="0" y="2"/>
                </a:move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3" name="Freeform 1287"/>
          <p:cNvSpPr>
            <a:spLocks/>
          </p:cNvSpPr>
          <p:nvPr/>
        </p:nvSpPr>
        <p:spPr bwMode="auto">
          <a:xfrm>
            <a:off x="719139" y="514350"/>
            <a:ext cx="3175" cy="3175"/>
          </a:xfrm>
          <a:custGeom>
            <a:avLst/>
            <a:gdLst>
              <a:gd name="T0" fmla="*/ 0 w 2"/>
              <a:gd name="T1" fmla="*/ 0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5040313 h 2"/>
              <a:gd name="T18" fmla="*/ 0 w 2"/>
              <a:gd name="T19" fmla="*/ 5040313 h 2"/>
              <a:gd name="T20" fmla="*/ 0 w 2"/>
              <a:gd name="T21" fmla="*/ 5040313 h 2"/>
              <a:gd name="T22" fmla="*/ 0 w 2"/>
              <a:gd name="T23" fmla="*/ 5040313 h 2"/>
              <a:gd name="T24" fmla="*/ 5040313 w 2"/>
              <a:gd name="T25" fmla="*/ 5040313 h 2"/>
              <a:gd name="T26" fmla="*/ 5040313 w 2"/>
              <a:gd name="T27" fmla="*/ 5040313 h 2"/>
              <a:gd name="T28" fmla="*/ 0 w 2"/>
              <a:gd name="T29" fmla="*/ 0 h 2"/>
              <a:gd name="T30" fmla="*/ 0 w 2"/>
              <a:gd name="T31" fmla="*/ 0 h 2"/>
              <a:gd name="T32" fmla="*/ 0 w 2"/>
              <a:gd name="T33" fmla="*/ 0 h 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4" name="Freeform 1290"/>
          <p:cNvSpPr>
            <a:spLocks/>
          </p:cNvSpPr>
          <p:nvPr/>
        </p:nvSpPr>
        <p:spPr bwMode="auto">
          <a:xfrm>
            <a:off x="719139" y="517527"/>
            <a:ext cx="3175" cy="3175"/>
          </a:xfrm>
          <a:custGeom>
            <a:avLst/>
            <a:gdLst>
              <a:gd name="T0" fmla="*/ 0 w 2"/>
              <a:gd name="T1" fmla="*/ 5040313 h 2"/>
              <a:gd name="T2" fmla="*/ 0 w 2"/>
              <a:gd name="T3" fmla="*/ 5040313 h 2"/>
              <a:gd name="T4" fmla="*/ 5040313 w 2"/>
              <a:gd name="T5" fmla="*/ 5040313 h 2"/>
              <a:gd name="T6" fmla="*/ 5040313 w 2"/>
              <a:gd name="T7" fmla="*/ 5040313 h 2"/>
              <a:gd name="T8" fmla="*/ 5040313 w 2"/>
              <a:gd name="T9" fmla="*/ 5040313 h 2"/>
              <a:gd name="T10" fmla="*/ 5040313 w 2"/>
              <a:gd name="T11" fmla="*/ 0 h 2"/>
              <a:gd name="T12" fmla="*/ 0 w 2"/>
              <a:gd name="T13" fmla="*/ 0 h 2"/>
              <a:gd name="T14" fmla="*/ 0 w 2"/>
              <a:gd name="T15" fmla="*/ 0 h 2"/>
              <a:gd name="T16" fmla="*/ 0 w 2"/>
              <a:gd name="T17" fmla="*/ 0 h 2"/>
              <a:gd name="T18" fmla="*/ 0 w 2"/>
              <a:gd name="T19" fmla="*/ 0 h 2"/>
              <a:gd name="T20" fmla="*/ 5040313 w 2"/>
              <a:gd name="T21" fmla="*/ 0 h 2"/>
              <a:gd name="T22" fmla="*/ 0 w 2"/>
              <a:gd name="T23" fmla="*/ 0 h 2"/>
              <a:gd name="T24" fmla="*/ 0 w 2"/>
              <a:gd name="T25" fmla="*/ 0 h 2"/>
              <a:gd name="T26" fmla="*/ 0 w 2"/>
              <a:gd name="T27" fmla="*/ 0 h 2"/>
              <a:gd name="T28" fmla="*/ 0 w 2"/>
              <a:gd name="T29" fmla="*/ 0 h 2"/>
              <a:gd name="T30" fmla="*/ 0 w 2"/>
              <a:gd name="T31" fmla="*/ 5040313 h 2"/>
              <a:gd name="T32" fmla="*/ 0 w 2"/>
              <a:gd name="T33" fmla="*/ 5040313 h 2"/>
              <a:gd name="T34" fmla="*/ 0 w 2"/>
              <a:gd name="T35" fmla="*/ 5040313 h 2"/>
              <a:gd name="T36" fmla="*/ 0 w 2"/>
              <a:gd name="T37" fmla="*/ 0 h 2"/>
              <a:gd name="T38" fmla="*/ 0 w 2"/>
              <a:gd name="T39" fmla="*/ 0 h 2"/>
              <a:gd name="T40" fmla="*/ 0 w 2"/>
              <a:gd name="T41" fmla="*/ 0 h 2"/>
              <a:gd name="T42" fmla="*/ 0 w 2"/>
              <a:gd name="T43" fmla="*/ 0 h 2"/>
              <a:gd name="T44" fmla="*/ 0 w 2"/>
              <a:gd name="T45" fmla="*/ 0 h 2"/>
              <a:gd name="T46" fmla="*/ 0 w 2"/>
              <a:gd name="T47" fmla="*/ 0 h 2"/>
              <a:gd name="T48" fmla="*/ 0 w 2"/>
              <a:gd name="T49" fmla="*/ 5040313 h 2"/>
              <a:gd name="T50" fmla="*/ 5040313 w 2"/>
              <a:gd name="T51" fmla="*/ 5040313 h 2"/>
              <a:gd name="T52" fmla="*/ 5040313 w 2"/>
              <a:gd name="T53" fmla="*/ 0 h 2"/>
              <a:gd name="T54" fmla="*/ 5040313 w 2"/>
              <a:gd name="T55" fmla="*/ 0 h 2"/>
              <a:gd name="T56" fmla="*/ 0 w 2"/>
              <a:gd name="T57" fmla="*/ 0 h 2"/>
              <a:gd name="T58" fmla="*/ 0 w 2"/>
              <a:gd name="T59" fmla="*/ 0 h 2"/>
              <a:gd name="T60" fmla="*/ 0 w 2"/>
              <a:gd name="T61" fmla="*/ 5040313 h 2"/>
              <a:gd name="T62" fmla="*/ 0 w 2"/>
              <a:gd name="T63" fmla="*/ 5040313 h 2"/>
              <a:gd name="T64" fmla="*/ 5040313 w 2"/>
              <a:gd name="T65" fmla="*/ 5040313 h 2"/>
              <a:gd name="T66" fmla="*/ 5040313 w 2"/>
              <a:gd name="T67" fmla="*/ 5040313 h 2"/>
              <a:gd name="T68" fmla="*/ 0 w 2"/>
              <a:gd name="T69" fmla="*/ 5040313 h 2"/>
              <a:gd name="T70" fmla="*/ 0 w 2"/>
              <a:gd name="T71" fmla="*/ 5040313 h 2"/>
              <a:gd name="T72" fmla="*/ 0 w 2"/>
              <a:gd name="T73" fmla="*/ 5040313 h 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" h="2">
                <a:moveTo>
                  <a:pt x="0" y="2"/>
                </a:move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0" y="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/>
          </a:p>
        </p:txBody>
      </p:sp>
      <p:sp>
        <p:nvSpPr>
          <p:cNvPr id="55" name="Rectangle 1335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6" name="Rectangle 1336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7" name="Rectangle 1337"/>
          <p:cNvSpPr>
            <a:spLocks noChangeArrowheads="1"/>
          </p:cNvSpPr>
          <p:nvPr/>
        </p:nvSpPr>
        <p:spPr bwMode="auto">
          <a:xfrm>
            <a:off x="474664" y="4953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8" name="Rectangle 1340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59" name="Rectangle 1341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0" name="Rectangle 1342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1" name="Rectangle 1343"/>
          <p:cNvSpPr>
            <a:spLocks noChangeArrowheads="1"/>
          </p:cNvSpPr>
          <p:nvPr/>
        </p:nvSpPr>
        <p:spPr bwMode="auto">
          <a:xfrm>
            <a:off x="468314" y="508000"/>
            <a:ext cx="158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62" name="Rectangle 1344"/>
          <p:cNvSpPr>
            <a:spLocks noChangeArrowheads="1"/>
          </p:cNvSpPr>
          <p:nvPr/>
        </p:nvSpPr>
        <p:spPr bwMode="auto">
          <a:xfrm>
            <a:off x="465139" y="485777"/>
            <a:ext cx="1587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panose="020B0603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1300" b="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43401" y="301627"/>
            <a:ext cx="8439652" cy="1031875"/>
          </a:xfrm>
        </p:spPr>
        <p:txBody>
          <a:bodyPr/>
          <a:lstStyle>
            <a:lvl1pPr>
              <a:defRPr b="0" i="0" cap="none" baseline="0">
                <a:solidFill>
                  <a:schemeClr val="tx1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43402" y="1460502"/>
            <a:ext cx="8440305" cy="460086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ts val="1200"/>
              </a:spcBef>
              <a:defRPr>
                <a:solidFill>
                  <a:srgbClr val="7F7F7F"/>
                </a:solidFill>
              </a:defRPr>
            </a:lvl1pPr>
            <a:lvl2pPr>
              <a:lnSpc>
                <a:spcPct val="130000"/>
              </a:lnSpc>
              <a:spcBef>
                <a:spcPts val="120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lnSpc>
                <a:spcPct val="130000"/>
              </a:lnSpc>
              <a:spcBef>
                <a:spcPts val="0"/>
              </a:spcBef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3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6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896E1-9C74-434E-A86D-219E0F94E7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2751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age with Sub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82"/>
          <p:cNvSpPr>
            <a:spLocks/>
          </p:cNvSpPr>
          <p:nvPr/>
        </p:nvSpPr>
        <p:spPr bwMode="auto">
          <a:xfrm flipH="1">
            <a:off x="6380163" y="615952"/>
            <a:ext cx="1014412" cy="1895475"/>
          </a:xfrm>
          <a:custGeom>
            <a:avLst/>
            <a:gdLst>
              <a:gd name="T0" fmla="*/ 0 w 638"/>
              <a:gd name="T1" fmla="*/ 0 h 1194"/>
              <a:gd name="T2" fmla="*/ 96067042 w 638"/>
              <a:gd name="T3" fmla="*/ 277217188 h 1194"/>
              <a:gd name="T4" fmla="*/ 197188655 w 638"/>
              <a:gd name="T5" fmla="*/ 544353750 h 1194"/>
              <a:gd name="T6" fmla="*/ 267974897 w 638"/>
              <a:gd name="T7" fmla="*/ 766127500 h 1194"/>
              <a:gd name="T8" fmla="*/ 343815709 w 638"/>
              <a:gd name="T9" fmla="*/ 1003022188 h 1194"/>
              <a:gd name="T10" fmla="*/ 414601950 w 638"/>
              <a:gd name="T11" fmla="*/ 1275199063 h 1194"/>
              <a:gd name="T12" fmla="*/ 520779723 w 638"/>
              <a:gd name="T13" fmla="*/ 1693545000 h 1194"/>
              <a:gd name="T14" fmla="*/ 596622125 w 638"/>
              <a:gd name="T15" fmla="*/ 1985883125 h 1194"/>
              <a:gd name="T16" fmla="*/ 687633007 w 638"/>
              <a:gd name="T17" fmla="*/ 2147483647 h 1194"/>
              <a:gd name="T18" fmla="*/ 723024538 w 638"/>
              <a:gd name="T19" fmla="*/ 2147483647 h 1194"/>
              <a:gd name="T20" fmla="*/ 763473819 w 638"/>
              <a:gd name="T21" fmla="*/ 2147483647 h 1194"/>
              <a:gd name="T22" fmla="*/ 1612902360 w 638"/>
              <a:gd name="T23" fmla="*/ 2147483647 h 1194"/>
              <a:gd name="T24" fmla="*/ 1577509239 w 638"/>
              <a:gd name="T25" fmla="*/ 2147483647 h 1194"/>
              <a:gd name="T26" fmla="*/ 1511780748 w 638"/>
              <a:gd name="T27" fmla="*/ 2147483647 h 1194"/>
              <a:gd name="T28" fmla="*/ 1446050666 w 638"/>
              <a:gd name="T29" fmla="*/ 2147483647 h 1194"/>
              <a:gd name="T30" fmla="*/ 1385376744 w 638"/>
              <a:gd name="T31" fmla="*/ 2147483647 h 1194"/>
              <a:gd name="T32" fmla="*/ 1248862011 w 638"/>
              <a:gd name="T33" fmla="*/ 1975802500 h 1194"/>
              <a:gd name="T34" fmla="*/ 1152794969 w 638"/>
              <a:gd name="T35" fmla="*/ 1759069063 h 1194"/>
              <a:gd name="T36" fmla="*/ 1071897997 w 638"/>
              <a:gd name="T37" fmla="*/ 1577617813 h 1194"/>
              <a:gd name="T38" fmla="*/ 955606314 w 638"/>
              <a:gd name="T39" fmla="*/ 1340723125 h 1194"/>
              <a:gd name="T40" fmla="*/ 859540861 w 638"/>
              <a:gd name="T41" fmla="*/ 1184473438 h 1194"/>
              <a:gd name="T42" fmla="*/ 773586139 w 638"/>
              <a:gd name="T43" fmla="*/ 1043344688 h 1194"/>
              <a:gd name="T44" fmla="*/ 677520687 w 638"/>
              <a:gd name="T45" fmla="*/ 861893438 h 1194"/>
              <a:gd name="T46" fmla="*/ 576397484 w 638"/>
              <a:gd name="T47" fmla="*/ 720764688 h 1194"/>
              <a:gd name="T48" fmla="*/ 439882751 w 638"/>
              <a:gd name="T49" fmla="*/ 529232813 h 1194"/>
              <a:gd name="T50" fmla="*/ 308422588 w 638"/>
              <a:gd name="T51" fmla="*/ 352821875 h 1194"/>
              <a:gd name="T52" fmla="*/ 146627054 w 638"/>
              <a:gd name="T53" fmla="*/ 131048125 h 1194"/>
              <a:gd name="T54" fmla="*/ 75842402 w 638"/>
              <a:gd name="T55" fmla="*/ 50403125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7" name="Freeform 1683"/>
          <p:cNvSpPr>
            <a:spLocks/>
          </p:cNvSpPr>
          <p:nvPr/>
        </p:nvSpPr>
        <p:spPr bwMode="auto">
          <a:xfrm flipH="1">
            <a:off x="7410450" y="3175"/>
            <a:ext cx="712788" cy="584200"/>
          </a:xfrm>
          <a:custGeom>
            <a:avLst/>
            <a:gdLst>
              <a:gd name="T0" fmla="*/ 1134077529 w 448"/>
              <a:gd name="T1" fmla="*/ 917445269 h 372"/>
              <a:gd name="T2" fmla="*/ 982191634 w 448"/>
              <a:gd name="T3" fmla="*/ 744807887 h 372"/>
              <a:gd name="T4" fmla="*/ 708799251 w 448"/>
              <a:gd name="T5" fmla="*/ 512979424 h 372"/>
              <a:gd name="T6" fmla="*/ 531598245 w 448"/>
              <a:gd name="T7" fmla="*/ 350207484 h 372"/>
              <a:gd name="T8" fmla="*/ 354398830 w 448"/>
              <a:gd name="T9" fmla="*/ 231826892 h 372"/>
              <a:gd name="T10" fmla="*/ 162011303 w 448"/>
              <a:gd name="T11" fmla="*/ 108515150 h 372"/>
              <a:gd name="T12" fmla="*/ 0 w 448"/>
              <a:gd name="T13" fmla="*/ 0 h 372"/>
              <a:gd name="T14" fmla="*/ 708799251 w 448"/>
              <a:gd name="T15" fmla="*/ 0 h 372"/>
              <a:gd name="T16" fmla="*/ 759426292 w 448"/>
              <a:gd name="T17" fmla="*/ 88784266 h 372"/>
              <a:gd name="T18" fmla="*/ 820180331 w 448"/>
              <a:gd name="T19" fmla="*/ 202232137 h 372"/>
              <a:gd name="T20" fmla="*/ 875871667 w 448"/>
              <a:gd name="T21" fmla="*/ 330478171 h 372"/>
              <a:gd name="T22" fmla="*/ 956878114 w 448"/>
              <a:gd name="T23" fmla="*/ 508048274 h 372"/>
              <a:gd name="T24" fmla="*/ 1032820266 w 448"/>
              <a:gd name="T25" fmla="*/ 651090900 h 372"/>
              <a:gd name="T26" fmla="*/ 1098637009 w 448"/>
              <a:gd name="T27" fmla="*/ 823728282 h 372"/>
              <a:gd name="T28" fmla="*/ 1134077529 w 448"/>
              <a:gd name="T29" fmla="*/ 917445269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324" name="Title 323"/>
          <p:cNvSpPr>
            <a:spLocks noGrp="1"/>
          </p:cNvSpPr>
          <p:nvPr>
            <p:ph type="title"/>
          </p:nvPr>
        </p:nvSpPr>
        <p:spPr>
          <a:xfrm>
            <a:off x="356935" y="301625"/>
            <a:ext cx="8439487" cy="667338"/>
          </a:xfrm>
        </p:spPr>
        <p:txBody>
          <a:bodyPr/>
          <a:lstStyle>
            <a:lvl1pPr>
              <a:defRPr b="0" i="0" cap="none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31" name="Content Placeholder 330"/>
          <p:cNvSpPr>
            <a:spLocks noGrp="1"/>
          </p:cNvSpPr>
          <p:nvPr>
            <p:ph sz="quarter" idx="10"/>
          </p:nvPr>
        </p:nvSpPr>
        <p:spPr>
          <a:xfrm>
            <a:off x="356935" y="1599260"/>
            <a:ext cx="8440305" cy="4462104"/>
          </a:xfrm>
        </p:spPr>
        <p:txBody>
          <a:bodyPr/>
          <a:lstStyle>
            <a:lvl1pPr>
              <a:defRPr>
                <a:solidFill>
                  <a:srgbClr val="7F7F7F"/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>
                <a:solidFill>
                  <a:srgbClr val="7F7F7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356935" y="1025408"/>
            <a:ext cx="8435473" cy="517408"/>
          </a:xfrm>
        </p:spPr>
        <p:txBody>
          <a:bodyPr>
            <a:norm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1600" b="0" cap="none" baseline="0">
                <a:solidFill>
                  <a:schemeClr val="tx1"/>
                </a:solidFill>
              </a:defRPr>
            </a:lvl1pPr>
            <a:lvl2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defRPr sz="1600" cap="all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A7FCC3C2-CE5B-4EBD-8ADE-42379A37A2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989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934" y="306742"/>
            <a:ext cx="3010890" cy="5616076"/>
          </a:xfrm>
        </p:spPr>
        <p:txBody>
          <a:bodyPr anchor="ctr"/>
          <a:lstStyle>
            <a:lvl1pPr algn="l">
              <a:defRPr sz="2400" b="0" i="0" cap="all" baseline="0">
                <a:solidFill>
                  <a:schemeClr val="tx1"/>
                </a:solidFill>
                <a:latin typeface="+mn-lt"/>
                <a:cs typeface="Andes ExtraLight"/>
              </a:defRPr>
            </a:lvl1pPr>
            <a:lvl2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2pPr>
            <a:lvl3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3pPr>
            <a:lvl4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4pPr>
            <a:lvl5pPr algn="l">
              <a:defRPr sz="2400" b="0" i="0" cap="all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  <a:cs typeface="Andes ExtraLigh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1" y="295617"/>
            <a:ext cx="5207000" cy="5592567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5E664B0-6058-4A84-9E71-22837E1C2278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6857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934" y="288638"/>
            <a:ext cx="8533067" cy="461819"/>
          </a:xfrm>
        </p:spPr>
        <p:txBody>
          <a:bodyPr/>
          <a:lstStyle>
            <a:lvl1pPr>
              <a:defRPr sz="2200" b="0" i="0" baseline="0">
                <a:solidFill>
                  <a:srgbClr val="021F43"/>
                </a:solidFill>
                <a:latin typeface="+mn-lt"/>
                <a:cs typeface="Andes ExtraLigh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83001" y="983838"/>
            <a:ext cx="5207000" cy="4904344"/>
          </a:xfrm>
        </p:spPr>
        <p:txBody>
          <a:bodyPr anchor="ctr"/>
          <a:lstStyle>
            <a:lvl1pP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  <a:lvl2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2pPr>
            <a:lvl3pPr marL="557784"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3pPr>
            <a:lvl4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4pPr>
            <a:lvl5pPr>
              <a:buClr>
                <a:schemeClr val="tx2">
                  <a:lumMod val="50000"/>
                  <a:lumOff val="50000"/>
                </a:schemeClr>
              </a:buClr>
              <a:defRPr sz="1600">
                <a:solidFill>
                  <a:schemeClr val="tx2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658BD08-C172-4AD7-97ED-B33529045D3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502435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7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2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3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71538"/>
            <a:ext cx="77724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47975" y="6356352"/>
            <a:ext cx="5600700" cy="328613"/>
          </a:xfrm>
          <a:prstGeom prst="rect">
            <a:avLst/>
          </a:prstGeom>
        </p:spPr>
        <p:txBody>
          <a:bodyPr vert="horz" lIns="0" tIns="0" rIns="91440" bIns="0" rtlCol="0" anchor="b">
            <a:normAutofit/>
          </a:bodyPr>
          <a:lstStyle>
            <a:lvl1pPr algn="r"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84213" y="6329365"/>
            <a:ext cx="2133600" cy="365125"/>
          </a:xfrm>
          <a:prstGeom prst="rect">
            <a:avLst/>
          </a:prstGeom>
        </p:spPr>
        <p:txBody>
          <a:bodyPr vert="horz" lIns="0" tIns="0" rIns="91440" bIns="0" rtlCol="0" anchor="b">
            <a:normAutofit/>
          </a:bodyPr>
          <a:lstStyle>
            <a:lvl1pPr algn="l">
              <a:defRPr sz="14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fld id="{49AA0398-5B19-421A-83AA-3808B79966DE}" type="datetimeFigureOut">
              <a:rPr lang="en-US" smtClean="0"/>
              <a:t>11/11/2016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90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cap="all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1"/>
          </a:solidFill>
          <a:latin typeface="Arial Bold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15000"/>
        </a:lnSpc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Font typeface="Wingdings" panose="05000000000000000000" pitchFamily="2" charset="2"/>
        <a:defRPr>
          <a:solidFill>
            <a:schemeClr val="tx1"/>
          </a:solidFill>
          <a:latin typeface="+mn-lt"/>
          <a:ea typeface="MS PGothic" pitchFamily="34" charset="-128"/>
        </a:defRPr>
      </a:lvl2pPr>
      <a:lvl3pPr marL="4763" indent="909638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defRPr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84"/>
          <p:cNvSpPr>
            <a:spLocks/>
          </p:cNvSpPr>
          <p:nvPr/>
        </p:nvSpPr>
        <p:spPr bwMode="auto">
          <a:xfrm flipH="1">
            <a:off x="8189914" y="6323015"/>
            <a:ext cx="349250" cy="534987"/>
          </a:xfrm>
          <a:custGeom>
            <a:avLst/>
            <a:gdLst>
              <a:gd name="T0" fmla="*/ 0 w 638"/>
              <a:gd name="T1" fmla="*/ 0 h 1194"/>
              <a:gd name="T2" fmla="*/ 11387302 w 638"/>
              <a:gd name="T3" fmla="*/ 22083672 h 1194"/>
              <a:gd name="T4" fmla="*/ 23373474 w 638"/>
              <a:gd name="T5" fmla="*/ 43364415 h 1194"/>
              <a:gd name="T6" fmla="*/ 31764233 w 638"/>
              <a:gd name="T7" fmla="*/ 61031084 h 1194"/>
              <a:gd name="T8" fmla="*/ 40753862 w 638"/>
              <a:gd name="T9" fmla="*/ 79902594 h 1194"/>
              <a:gd name="T10" fmla="*/ 49144621 w 638"/>
              <a:gd name="T11" fmla="*/ 101584801 h 1194"/>
              <a:gd name="T12" fmla="*/ 61730211 w 638"/>
              <a:gd name="T13" fmla="*/ 134910817 h 1194"/>
              <a:gd name="T14" fmla="*/ 70720388 w 638"/>
              <a:gd name="T15" fmla="*/ 158198882 h 1194"/>
              <a:gd name="T16" fmla="*/ 81508272 w 638"/>
              <a:gd name="T17" fmla="*/ 198752599 h 1194"/>
              <a:gd name="T18" fmla="*/ 85703103 w 638"/>
              <a:gd name="T19" fmla="*/ 218025573 h 1194"/>
              <a:gd name="T20" fmla="*/ 90497901 w 638"/>
              <a:gd name="T21" fmla="*/ 239707781 h 1194"/>
              <a:gd name="T22" fmla="*/ 191184267 w 638"/>
              <a:gd name="T23" fmla="*/ 239707781 h 1194"/>
              <a:gd name="T24" fmla="*/ 186988888 w 638"/>
              <a:gd name="T25" fmla="*/ 229268365 h 1194"/>
              <a:gd name="T26" fmla="*/ 179197547 w 638"/>
              <a:gd name="T27" fmla="*/ 212806089 h 1194"/>
              <a:gd name="T28" fmla="*/ 171406754 w 638"/>
              <a:gd name="T29" fmla="*/ 196745278 h 1194"/>
              <a:gd name="T30" fmla="*/ 164214832 w 638"/>
              <a:gd name="T31" fmla="*/ 183093252 h 1194"/>
              <a:gd name="T32" fmla="*/ 148032733 w 638"/>
              <a:gd name="T33" fmla="*/ 157395953 h 1194"/>
              <a:gd name="T34" fmla="*/ 136645978 w 638"/>
              <a:gd name="T35" fmla="*/ 140130749 h 1194"/>
              <a:gd name="T36" fmla="*/ 127056384 w 638"/>
              <a:gd name="T37" fmla="*/ 125675795 h 1194"/>
              <a:gd name="T38" fmla="*/ 113271957 w 638"/>
              <a:gd name="T39" fmla="*/ 106804285 h 1194"/>
              <a:gd name="T40" fmla="*/ 101885203 w 638"/>
              <a:gd name="T41" fmla="*/ 94357548 h 1194"/>
              <a:gd name="T42" fmla="*/ 91696737 w 638"/>
              <a:gd name="T43" fmla="*/ 83114756 h 1194"/>
              <a:gd name="T44" fmla="*/ 80309435 w 638"/>
              <a:gd name="T45" fmla="*/ 68659801 h 1194"/>
              <a:gd name="T46" fmla="*/ 68322716 w 638"/>
              <a:gd name="T47" fmla="*/ 57417457 h 1194"/>
              <a:gd name="T48" fmla="*/ 52141164 w 638"/>
              <a:gd name="T49" fmla="*/ 42159574 h 1194"/>
              <a:gd name="T50" fmla="*/ 36558483 w 638"/>
              <a:gd name="T51" fmla="*/ 28106532 h 1194"/>
              <a:gd name="T52" fmla="*/ 17380388 w 638"/>
              <a:gd name="T53" fmla="*/ 10439416 h 1194"/>
              <a:gd name="T54" fmla="*/ 8989629 w 638"/>
              <a:gd name="T55" fmla="*/ 4015091 h 1194"/>
              <a:gd name="T56" fmla="*/ 0 w 638"/>
              <a:gd name="T57" fmla="*/ 0 h 119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38" h="1194">
                <a:moveTo>
                  <a:pt x="0" y="0"/>
                </a:moveTo>
                <a:lnTo>
                  <a:pt x="38" y="110"/>
                </a:lnTo>
                <a:lnTo>
                  <a:pt x="78" y="216"/>
                </a:lnTo>
                <a:lnTo>
                  <a:pt x="106" y="304"/>
                </a:lnTo>
                <a:lnTo>
                  <a:pt x="136" y="398"/>
                </a:lnTo>
                <a:lnTo>
                  <a:pt x="164" y="506"/>
                </a:lnTo>
                <a:lnTo>
                  <a:pt x="206" y="672"/>
                </a:lnTo>
                <a:lnTo>
                  <a:pt x="236" y="788"/>
                </a:lnTo>
                <a:lnTo>
                  <a:pt x="272" y="990"/>
                </a:lnTo>
                <a:lnTo>
                  <a:pt x="286" y="1086"/>
                </a:lnTo>
                <a:lnTo>
                  <a:pt x="302" y="1194"/>
                </a:lnTo>
                <a:lnTo>
                  <a:pt x="638" y="1194"/>
                </a:lnTo>
                <a:lnTo>
                  <a:pt x="624" y="1142"/>
                </a:lnTo>
                <a:lnTo>
                  <a:pt x="598" y="1060"/>
                </a:lnTo>
                <a:lnTo>
                  <a:pt x="572" y="980"/>
                </a:lnTo>
                <a:lnTo>
                  <a:pt x="548" y="912"/>
                </a:lnTo>
                <a:lnTo>
                  <a:pt x="494" y="784"/>
                </a:lnTo>
                <a:lnTo>
                  <a:pt x="456" y="698"/>
                </a:lnTo>
                <a:lnTo>
                  <a:pt x="424" y="626"/>
                </a:lnTo>
                <a:lnTo>
                  <a:pt x="378" y="532"/>
                </a:lnTo>
                <a:lnTo>
                  <a:pt x="340" y="470"/>
                </a:lnTo>
                <a:lnTo>
                  <a:pt x="306" y="414"/>
                </a:lnTo>
                <a:lnTo>
                  <a:pt x="268" y="342"/>
                </a:lnTo>
                <a:lnTo>
                  <a:pt x="228" y="286"/>
                </a:lnTo>
                <a:lnTo>
                  <a:pt x="174" y="210"/>
                </a:lnTo>
                <a:lnTo>
                  <a:pt x="122" y="140"/>
                </a:lnTo>
                <a:lnTo>
                  <a:pt x="58" y="52"/>
                </a:lnTo>
                <a:lnTo>
                  <a:pt x="30" y="2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800"/>
          </a:p>
        </p:txBody>
      </p:sp>
      <p:sp>
        <p:nvSpPr>
          <p:cNvPr id="2051" name="Freeform 85"/>
          <p:cNvSpPr>
            <a:spLocks/>
          </p:cNvSpPr>
          <p:nvPr/>
        </p:nvSpPr>
        <p:spPr bwMode="auto">
          <a:xfrm flipH="1">
            <a:off x="8545513" y="6146800"/>
            <a:ext cx="246062" cy="165100"/>
          </a:xfrm>
          <a:custGeom>
            <a:avLst/>
            <a:gdLst>
              <a:gd name="T0" fmla="*/ 135148455 w 448"/>
              <a:gd name="T1" fmla="*/ 73274220 h 372"/>
              <a:gd name="T2" fmla="*/ 117048068 w 448"/>
              <a:gd name="T3" fmla="*/ 59486151 h 372"/>
              <a:gd name="T4" fmla="*/ 84467922 w 448"/>
              <a:gd name="T5" fmla="*/ 40970541 h 372"/>
              <a:gd name="T6" fmla="*/ 63351079 w 448"/>
              <a:gd name="T7" fmla="*/ 27970248 h 372"/>
              <a:gd name="T8" fmla="*/ 42233686 w 448"/>
              <a:gd name="T9" fmla="*/ 18515610 h 372"/>
              <a:gd name="T10" fmla="*/ 19307079 w 448"/>
              <a:gd name="T11" fmla="*/ 8666862 h 372"/>
              <a:gd name="T12" fmla="*/ 0 w 448"/>
              <a:gd name="T13" fmla="*/ 0 h 372"/>
              <a:gd name="T14" fmla="*/ 84467922 w 448"/>
              <a:gd name="T15" fmla="*/ 0 h 372"/>
              <a:gd name="T16" fmla="*/ 90501384 w 448"/>
              <a:gd name="T17" fmla="*/ 7090867 h 372"/>
              <a:gd name="T18" fmla="*/ 97741539 w 448"/>
              <a:gd name="T19" fmla="*/ 16151840 h 372"/>
              <a:gd name="T20" fmla="*/ 104378072 w 448"/>
              <a:gd name="T21" fmla="*/ 26394697 h 372"/>
              <a:gd name="T22" fmla="*/ 114031612 w 448"/>
              <a:gd name="T23" fmla="*/ 40576432 h 372"/>
              <a:gd name="T24" fmla="*/ 123081531 w 448"/>
              <a:gd name="T25" fmla="*/ 52001174 h 372"/>
              <a:gd name="T26" fmla="*/ 130925306 w 448"/>
              <a:gd name="T27" fmla="*/ 65789243 h 372"/>
              <a:gd name="T28" fmla="*/ 135148455 w 448"/>
              <a:gd name="T29" fmla="*/ 73274220 h 37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8" h="372">
                <a:moveTo>
                  <a:pt x="448" y="372"/>
                </a:moveTo>
                <a:lnTo>
                  <a:pt x="388" y="302"/>
                </a:lnTo>
                <a:lnTo>
                  <a:pt x="280" y="208"/>
                </a:lnTo>
                <a:lnTo>
                  <a:pt x="210" y="142"/>
                </a:lnTo>
                <a:lnTo>
                  <a:pt x="140" y="94"/>
                </a:lnTo>
                <a:lnTo>
                  <a:pt x="64" y="44"/>
                </a:lnTo>
                <a:lnTo>
                  <a:pt x="0" y="0"/>
                </a:lnTo>
                <a:lnTo>
                  <a:pt x="280" y="0"/>
                </a:lnTo>
                <a:lnTo>
                  <a:pt x="300" y="36"/>
                </a:lnTo>
                <a:lnTo>
                  <a:pt x="324" y="82"/>
                </a:lnTo>
                <a:lnTo>
                  <a:pt x="346" y="134"/>
                </a:lnTo>
                <a:lnTo>
                  <a:pt x="378" y="206"/>
                </a:lnTo>
                <a:lnTo>
                  <a:pt x="408" y="264"/>
                </a:lnTo>
                <a:lnTo>
                  <a:pt x="434" y="334"/>
                </a:lnTo>
                <a:lnTo>
                  <a:pt x="448" y="372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/>
          <a:lstStyle/>
          <a:p>
            <a:endParaRPr lang="en-US" sz="180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7189" y="301625"/>
            <a:ext cx="846137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7188" y="1697040"/>
            <a:ext cx="8478837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Paragraph content</a:t>
            </a:r>
          </a:p>
          <a:p>
            <a:pPr lvl="1"/>
            <a:r>
              <a:rPr lang="en-US" dirty="0" smtClean="0"/>
              <a:t>Bullets</a:t>
            </a:r>
          </a:p>
          <a:p>
            <a:pPr lvl="5"/>
            <a:r>
              <a:rPr lang="en-US" dirty="0" smtClean="0"/>
              <a:t>Bullets</a:t>
            </a:r>
          </a:p>
          <a:p>
            <a:pPr lvl="3"/>
            <a:r>
              <a:rPr lang="en-US" dirty="0" smtClean="0"/>
              <a:t>Bullets</a:t>
            </a:r>
          </a:p>
          <a:p>
            <a:pPr lvl="4"/>
            <a:r>
              <a:rPr lang="en-US" dirty="0" smtClean="0"/>
              <a:t>Bullets</a:t>
            </a: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8683626" y="6207125"/>
            <a:ext cx="1847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endParaRPr lang="en-US" sz="16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60363" y="6356352"/>
            <a:ext cx="317500" cy="3651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rmAutofit/>
          </a:bodyPr>
          <a:lstStyle>
            <a:lvl1pPr>
              <a:defRPr sz="1100" b="0">
                <a:solidFill>
                  <a:srgbClr val="595959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</a:lstStyle>
          <a:p>
            <a:fld id="{CB378A36-2CD1-42EC-85FF-C44CF390526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1364" y="6356352"/>
            <a:ext cx="5915025" cy="3651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1100" b="0" baseline="0">
                <a:solidFill>
                  <a:schemeClr val="tx2">
                    <a:lumMod val="65000"/>
                    <a:lumOff val="35000"/>
                  </a:schemeClr>
                </a:solidFill>
                <a:latin typeface="+mn-lt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Presentation Title</a:t>
            </a:r>
          </a:p>
        </p:txBody>
      </p:sp>
      <p:pic>
        <p:nvPicPr>
          <p:cNvPr id="2057" name="Picture 10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6311900"/>
            <a:ext cx="1982788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080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2200">
          <a:solidFill>
            <a:schemeClr val="tx1"/>
          </a:solidFill>
          <a:latin typeface="+mn-lt"/>
          <a:ea typeface="MS PGothic" pitchFamily="34" charset="-128"/>
          <a:cs typeface="Andes ExtraLight"/>
        </a:defRPr>
      </a:lvl1pPr>
      <a:lvl2pPr algn="l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Font typeface="Arial" panose="020B0604020202020204" pitchFamily="34" charset="0"/>
        <a:defRPr sz="2200">
          <a:solidFill>
            <a:schemeClr val="tx1"/>
          </a:solidFill>
          <a:latin typeface="Arial" charset="0"/>
          <a:ea typeface="MS PGothic" pitchFamily="34" charset="-128"/>
          <a:cs typeface="Andes ExtraLight" pitchFamily="50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600" b="1">
          <a:solidFill>
            <a:srgbClr val="014C6D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ts val="1800"/>
        </a:spcBef>
        <a:spcAft>
          <a:spcPct val="0"/>
        </a:spcAft>
        <a:buClr>
          <a:srgbClr val="404040"/>
        </a:buClr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1pPr>
      <a:lvl2pPr marL="285750" indent="-285750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anose="020B0604020202020204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2pPr>
      <a:lvl3pPr marL="285750" indent="-285750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chemeClr val="tx1"/>
        </a:buClr>
        <a:buFont typeface="Arial" panose="020B0604020202020204" pitchFamily="34" charset="0"/>
        <a:buChar char="•"/>
        <a:defRPr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831850" indent="-285750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anose="020B0604020202020204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4pPr>
      <a:lvl5pPr marL="1196975" indent="-285750" algn="l" rtl="0" eaLnBrk="1" fontAlgn="base" hangingPunct="1">
        <a:lnSpc>
          <a:spcPct val="110000"/>
        </a:lnSpc>
        <a:spcBef>
          <a:spcPct val="0"/>
        </a:spcBef>
        <a:spcAft>
          <a:spcPct val="0"/>
        </a:spcAft>
        <a:buClr>
          <a:srgbClr val="595959"/>
        </a:buClr>
        <a:buFont typeface="Arial" panose="020B0604020202020204" pitchFamily="34" charset="0"/>
        <a:buChar char="•"/>
        <a:defRPr>
          <a:solidFill>
            <a:srgbClr val="595959"/>
          </a:solidFill>
          <a:latin typeface="Arial"/>
          <a:ea typeface="MS PGothic" pitchFamily="34" charset="-128"/>
          <a:cs typeface="Arial"/>
        </a:defRPr>
      </a:lvl5pPr>
      <a:lvl6pPr marL="502920" indent="-228600" algn="l" rtl="0" eaLnBrk="1" fontAlgn="base" hangingPunct="1">
        <a:spcBef>
          <a:spcPct val="20000"/>
        </a:spcBef>
        <a:spcAft>
          <a:spcPct val="0"/>
        </a:spcAft>
        <a:buClr>
          <a:schemeClr val="tx2">
            <a:lumMod val="65000"/>
            <a:lumOff val="35000"/>
          </a:schemeClr>
        </a:buClr>
        <a:buFont typeface="Arial"/>
        <a:buChar char="•"/>
        <a:defRPr sz="1800">
          <a:solidFill>
            <a:schemeClr val="tx2">
              <a:lumMod val="65000"/>
              <a:lumOff val="35000"/>
            </a:schemeClr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783C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halloijburg.nl/web/lijs/projecten.vm?reset=true" TargetMode="Externa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h.boston.gov/youth-lead-the-change/" TargetMode="Externa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ecutiveoffice-ni.gov.uk/articles/social-investment-fund" TargetMode="Externa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ticipatorybudgeting.org/about-participatory-budgeting/what-is-pb/" TargetMode="External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daecopop.org/" TargetMode="External"/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55343" y="1697016"/>
            <a:ext cx="7342496" cy="18502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i="1" dirty="0" smtClean="0"/>
              <a:t>Городские Практики бюджетирования с участием населения: </a:t>
            </a:r>
            <a:r>
              <a:rPr lang="ru-RU" sz="2800" i="1" dirty="0"/>
              <a:t>международный опыт и </a:t>
            </a:r>
            <a:r>
              <a:rPr lang="ru-RU" sz="2800" i="1" dirty="0" smtClean="0"/>
              <a:t>его применимость в российских </a:t>
            </a:r>
            <a:r>
              <a:rPr lang="ru-RU" sz="2800" i="1" dirty="0"/>
              <a:t>условиях</a:t>
            </a:r>
            <a:endParaRPr lang="en-US" sz="2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75" y="4621964"/>
            <a:ext cx="3240360" cy="1755195"/>
          </a:xfrm>
          <a:prstGeom prst="rect">
            <a:avLst/>
          </a:prstGeom>
        </p:spPr>
      </p:pic>
      <p:sp>
        <p:nvSpPr>
          <p:cNvPr id="11" name="Text Placeholder 8"/>
          <p:cNvSpPr txBox="1">
            <a:spLocks/>
          </p:cNvSpPr>
          <p:nvPr/>
        </p:nvSpPr>
        <p:spPr bwMode="auto">
          <a:xfrm>
            <a:off x="5220072" y="4486405"/>
            <a:ext cx="3653594" cy="127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Tx/>
              <a:buNone/>
              <a:tabLst/>
              <a:defRPr sz="1400" b="0" i="0" baseline="0">
                <a:solidFill>
                  <a:schemeClr val="tx1"/>
                </a:solidFill>
                <a:latin typeface="+mn-lt"/>
                <a:ea typeface="MS PGothic" pitchFamily="34" charset="-128"/>
                <a:cs typeface="Arial"/>
              </a:defRPr>
            </a:lvl1pPr>
            <a:lvl2pPr marL="0" marR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SzTx/>
              <a:buFont typeface="Wingdings" charset="0"/>
              <a:buNone/>
              <a:tabLst/>
              <a:defRPr sz="1400" b="0" i="0">
                <a:solidFill>
                  <a:schemeClr val="tx1"/>
                </a:solidFill>
                <a:latin typeface="+mn-lt"/>
                <a:ea typeface="MS PGothic" pitchFamily="34" charset="-128"/>
                <a:cs typeface="Andes ExtraLight"/>
              </a:defRPr>
            </a:lvl2pPr>
            <a:lvl3pPr marL="4763" indent="90963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defRPr b="0" i="0">
                <a:solidFill>
                  <a:schemeClr val="tx1"/>
                </a:solidFill>
                <a:latin typeface="Andes ExtraLight"/>
                <a:ea typeface="MS PGothic" pitchFamily="34" charset="-128"/>
                <a:cs typeface="Andes ExtraLigh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defRPr b="0" i="0">
                <a:solidFill>
                  <a:schemeClr val="tx1"/>
                </a:solidFill>
                <a:latin typeface="Andes ExtraLight"/>
                <a:ea typeface="MS PGothic" pitchFamily="34" charset="-128"/>
                <a:cs typeface="Andes ExtraLigh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defRPr b="0" i="0">
                <a:solidFill>
                  <a:schemeClr val="tx1"/>
                </a:solidFill>
                <a:latin typeface="Andes ExtraLight"/>
                <a:ea typeface="MS PGothic" pitchFamily="34" charset="-128"/>
                <a:cs typeface="Andes ExtraLigh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783C"/>
              </a:buClr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kern="0" dirty="0" smtClean="0">
                <a:solidFill>
                  <a:schemeClr val="bg2">
                    <a:lumMod val="50000"/>
                  </a:schemeClr>
                </a:solidFill>
                <a:latin typeface="Cambria" panose="02040503050406030204" pitchFamily="18" charset="0"/>
              </a:rPr>
              <a:t>Гагик Хачатрян</a:t>
            </a:r>
            <a:r>
              <a:rPr lang="ru-RU" sz="3200" kern="0" dirty="0" smtClean="0">
                <a:solidFill>
                  <a:schemeClr val="bg2">
                    <a:lumMod val="50000"/>
                  </a:schemeClr>
                </a:solidFill>
                <a:latin typeface="Cambria" panose="02040503050406030204" pitchFamily="18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kern="0" dirty="0" smtClean="0">
                <a:solidFill>
                  <a:schemeClr val="bg2">
                    <a:lumMod val="50000"/>
                  </a:schemeClr>
                </a:solidFill>
                <a:latin typeface="Cambria" panose="02040503050406030204" pitchFamily="18" charset="0"/>
              </a:rPr>
              <a:t>Консультант</a:t>
            </a:r>
            <a:endParaRPr lang="en-US" sz="2400" kern="0" dirty="0" smtClean="0">
              <a:solidFill>
                <a:schemeClr val="bg2">
                  <a:lumMod val="50000"/>
                </a:schemeClr>
              </a:solidFill>
              <a:latin typeface="Cambria" panose="020405030504060302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kern="0" dirty="0" smtClean="0">
                <a:solidFill>
                  <a:schemeClr val="bg2">
                    <a:lumMod val="50000"/>
                  </a:schemeClr>
                </a:solidFill>
                <a:latin typeface="Cambria" panose="02040503050406030204" pitchFamily="18" charset="0"/>
              </a:rPr>
              <a:t>Всемирный банк в России</a:t>
            </a:r>
            <a:endParaRPr lang="en-US" sz="2400" kern="0" dirty="0">
              <a:solidFill>
                <a:schemeClr val="bg2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633" y="210630"/>
            <a:ext cx="7884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Всероссийский семинар-совещание</a:t>
            </a:r>
            <a:endParaRPr lang="ru-RU" sz="2400" dirty="0"/>
          </a:p>
          <a:p>
            <a:pPr algn="ctr"/>
            <a:r>
              <a:rPr lang="ru-RU" sz="2400" b="1" dirty="0"/>
              <a:t>«Инициативное бюджетирование на </a:t>
            </a:r>
            <a:r>
              <a:rPr lang="ru-RU" sz="2400" b="1" dirty="0" smtClean="0"/>
              <a:t>территории городских </a:t>
            </a:r>
            <a:r>
              <a:rPr lang="ru-RU" sz="2400" b="1" dirty="0"/>
              <a:t>округов»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721764" y="6192493"/>
            <a:ext cx="3151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mbria" panose="02040503050406030204" pitchFamily="18" charset="0"/>
              </a:rPr>
              <a:t>11 </a:t>
            </a:r>
            <a:r>
              <a:rPr lang="ru-RU" dirty="0" smtClean="0">
                <a:latin typeface="Cambria" panose="02040503050406030204" pitchFamily="18" charset="0"/>
              </a:rPr>
              <a:t>ноября 2016 г.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86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0"/>
            <a:ext cx="8461375" cy="996287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Проекты развития силами местных 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сообществ</a:t>
            </a:r>
            <a:r>
              <a:rPr lang="en-US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en-US" sz="3200" b="1" kern="12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(CDD, CLDD, )</a:t>
            </a:r>
            <a:endParaRPr lang="ru-RU" sz="3200" b="1" kern="12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Content Placeholder 5" descr="C:\Users\wb451510\Documents\LISP\! Общее\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615" y="1282890"/>
            <a:ext cx="8120418" cy="4872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88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905852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Распространение практик БУН в мире:</a:t>
            </a:r>
            <a:b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US" sz="3200" b="1" kern="1200" dirty="0">
                <a:solidFill>
                  <a:srgbClr val="C00000"/>
                </a:solidFill>
                <a:latin typeface="Cambria" panose="02040503050406030204" pitchFamily="18" charset="0"/>
              </a:rPr>
              <a:t>SIF, CDD, CLDD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По оценкам специалистов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ВБ,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всего на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2015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год в мире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реализовывалось (или было завершено) около тысячи проектов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типа 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</a:rPr>
              <a:t>SIF, 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CDD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или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CLDD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lv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Их реализация началась с Боливии в 1989г. Наиболее активно они реализовывались в Латинской Америке и Африке. 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В Восточной Европе и Средней Азии такие проекты реализовывались практически в каждой стране, в частности, в 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Болгарии, Сербии, Словакии, Румынии, Украине, Армении, Грузии, Азербайджане, Таджикистане, Узбекистане, Киргизии, и т.д.</a:t>
            </a:r>
          </a:p>
          <a:p>
            <a:pPr lvl="0"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При разработке ППМИ в регионах России Всемирный Банк во многом основывался на своем опыте реализации проектов </a:t>
            </a:r>
            <a:r>
              <a:rPr lang="ru-RU" sz="2400" dirty="0">
                <a:solidFill>
                  <a:srgbClr val="0070C0"/>
                </a:solidFill>
                <a:latin typeface="Calibri" panose="020F0502020204030204" pitchFamily="34" charset="0"/>
              </a:rPr>
              <a:t>типа </a:t>
            </a:r>
            <a:r>
              <a:rPr lang="en-US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SIF </a:t>
            </a:r>
            <a:r>
              <a:rPr lang="ru-RU" sz="2400" dirty="0">
                <a:solidFill>
                  <a:srgbClr val="0070C0"/>
                </a:solidFill>
                <a:latin typeface="Calibri" panose="020F0502020204030204" pitchFamily="34" charset="0"/>
              </a:rPr>
              <a:t>Восточной Европе и Средней </a:t>
            </a:r>
            <a:r>
              <a:rPr lang="ru-RU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Азии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9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518990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Проекты ППМИ в России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507111"/>
              </p:ext>
            </p:extLst>
          </p:nvPr>
        </p:nvGraphicFramePr>
        <p:xfrm>
          <a:off x="339728" y="1129108"/>
          <a:ext cx="7878150" cy="5205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686"/>
                <a:gridCol w="3879414"/>
                <a:gridCol w="2626050"/>
              </a:tblGrid>
              <a:tr h="531292">
                <a:tc>
                  <a:txBody>
                    <a:bodyPr/>
                    <a:lstStyle/>
                    <a:p>
                      <a:pPr indent="-381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Субъект РФ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Начало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реализации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Ставропольский край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2007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Кировская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2010г.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Тверская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2013г.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Нижегородская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2013г.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2014г.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Башкортостан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2014г.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Северная Осетия-Алания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Еврейская автономная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2016г.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Карелия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2014г.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Ульяновская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Тульская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2014г.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Дагестан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2015г.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Саха (Якутия)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240626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Кабардино-Балкария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Ярославская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  <a:tr h="2880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Московская область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3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50588"/>
            <a:ext cx="8461375" cy="1208088"/>
          </a:xfrm>
        </p:spPr>
        <p:txBody>
          <a:bodyPr/>
          <a:lstStyle/>
          <a:p>
            <a:pPr algn="ctr"/>
            <a:r>
              <a:rPr lang="ru-RU" sz="36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ППМИ как </a:t>
            </a:r>
            <a:r>
              <a:rPr lang="ru-RU" sz="36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практика, основанная </a:t>
            </a:r>
            <a:br>
              <a:rPr lang="ru-RU" sz="36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3600" b="1" kern="12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на модели СИФ</a:t>
            </a:r>
            <a:endParaRPr lang="ru-RU" sz="3600" b="1" kern="12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392072"/>
            <a:ext cx="8691278" cy="4694406"/>
          </a:xfrm>
        </p:spPr>
        <p:txBody>
          <a:bodyPr/>
          <a:lstStyle/>
          <a:p>
            <a:pPr marL="285750" indent="-285750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ППМИ покрывает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всю территорию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субъекта или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ее значительную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часть; </a:t>
            </a: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Финансовые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ресурсы предварительно не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распределяются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по вовлеченным в программу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территориям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22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ППМИ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успешно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реализуется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как в крупных городах/городских округах, так и в сельских и небольших городских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поселениях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22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Обязательное софинансирование на местном уровне со стороны населения и муниципального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бюджета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22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indent="-285750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Стимулирование/поощрение софинансирования проектов со стороны местного бизнеса и других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спонсоров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22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Прямое участие населения в определении наиболее приоритетных проектов и подготовке соответствующих проектных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предложений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;</a:t>
            </a:r>
            <a:endParaRPr lang="ru-RU" sz="22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lvl="0" indent="-285750">
              <a:lnSpc>
                <a:spcPct val="9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Отбор проектов в ППМИ производится по заранее утвержденным счетным критериям оценки и механизма отбора.</a:t>
            </a:r>
          </a:p>
          <a:p>
            <a:endParaRPr lang="ru-RU" dirty="0"/>
          </a:p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10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219077"/>
            <a:ext cx="8461375" cy="763562"/>
          </a:xfrm>
        </p:spPr>
        <p:txBody>
          <a:bodyPr/>
          <a:lstStyle/>
          <a:p>
            <a:pPr algn="ctr"/>
            <a:r>
              <a:rPr lang="ru-RU" sz="36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Отличительные черты ППМИ</a:t>
            </a:r>
            <a:endParaRPr lang="ru-RU" sz="3600" b="1" kern="12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269242"/>
            <a:ext cx="8478837" cy="4817236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Поскольку к финансированию ППМИ </a:t>
            </a:r>
            <a:r>
              <a:rPr lang="ru-RU" sz="24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не привлекаются деньги международных финансовых организаций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,  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ППМИ реализуются региональными министерствами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или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департаментами; для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реализации ППМИ не создаются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специальные полуавтономные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структуры, реализующие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проект;</a:t>
            </a:r>
            <a:endParaRPr lang="ru-RU" sz="24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Все финансовые операции и закупки производятся в соответствии с законодательством страны;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Механизмы и процедуры ППМИ полностью вписаны в бюджетный процесс.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  <a:p>
            <a:pPr lvl="0"/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45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105466"/>
            <a:ext cx="8461375" cy="681014"/>
          </a:xfrm>
        </p:spPr>
        <p:txBody>
          <a:bodyPr/>
          <a:lstStyle/>
          <a:p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Распространение </a:t>
            </a:r>
            <a:r>
              <a:rPr lang="ru-RU" sz="28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других практик БУН </a:t>
            </a:r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в мире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363" y="1195755"/>
            <a:ext cx="8642718" cy="5160597"/>
          </a:xfrm>
        </p:spPr>
        <p:txBody>
          <a:bodyPr/>
          <a:lstStyle/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Формально проектов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в С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еверной Америке не очень много. Но реально там очень распространена практика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активного участия населения в общественных слушаниях в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городских советах (</a:t>
            </a:r>
            <a:r>
              <a:rPr lang="en-US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City Halls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). 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Кроме того – практически в каждом муниципалитете – местные организации, комитеты и фонды, участвующие в планировании, разработке и реализации местных проектов в рамках бюджетного процесса.</a:t>
            </a:r>
          </a:p>
          <a:p>
            <a:pPr lvl="2">
              <a:lnSpc>
                <a:spcPct val="100000"/>
              </a:lnSpc>
              <a:spcBef>
                <a:spcPts val="600"/>
              </a:spcBef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На картах практически нет проектов в Центральной и Северной Европе. Однако и здесь практически в каждом городе/муниципалитете практикуется какая-то форма БУН. Например, сайт одного из районов Амстердама:  </a:t>
            </a:r>
            <a:r>
              <a:rPr lang="af-ZA" sz="2200" dirty="0" smtClean="0">
                <a:latin typeface="Calibri" panose="020F0502020204030204" pitchFamily="34" charset="0"/>
                <a:hlinkClick r:id="rId2"/>
              </a:rPr>
              <a:t>http</a:t>
            </a:r>
            <a:r>
              <a:rPr lang="af-ZA" sz="2200" dirty="0">
                <a:latin typeface="Calibri" panose="020F0502020204030204" pitchFamily="34" charset="0"/>
                <a:hlinkClick r:id="rId2"/>
              </a:rPr>
              <a:t>://</a:t>
            </a:r>
            <a:r>
              <a:rPr lang="af-ZA" sz="2200" dirty="0" smtClean="0">
                <a:latin typeface="Calibri" panose="020F0502020204030204" pitchFamily="34" charset="0"/>
                <a:hlinkClick r:id="rId2"/>
              </a:rPr>
              <a:t>halloijburg.nl/web/lijs/projecten.vm?reset=true</a:t>
            </a:r>
            <a:r>
              <a:rPr lang="ru-RU" sz="2200" dirty="0" smtClean="0">
                <a:latin typeface="Calibri" panose="020F0502020204030204" pitchFamily="34" charset="0"/>
              </a:rPr>
              <a:t> 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дает классический пример того, как участие населения в бюджетном процессе организовано в Амстердаме.</a:t>
            </a:r>
            <a:r>
              <a:rPr lang="ru-RU" sz="2200" dirty="0" smtClean="0">
                <a:latin typeface="Calibri" panose="020F0502020204030204" pitchFamily="34" charset="0"/>
              </a:rPr>
              <a:t> </a:t>
            </a:r>
            <a:endParaRPr lang="ru-RU" sz="2200" dirty="0">
              <a:latin typeface="Calibri" panose="020F0502020204030204" pitchFamily="34" charset="0"/>
            </a:endParaRPr>
          </a:p>
          <a:p>
            <a:pPr lvl="2">
              <a:lnSpc>
                <a:spcPct val="90000"/>
              </a:lnSpc>
              <a:spcBef>
                <a:spcPts val="600"/>
              </a:spcBef>
            </a:pPr>
            <a:endParaRPr lang="ru-RU" sz="2200" dirty="0" smtClean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75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1641695"/>
            <a:ext cx="8461375" cy="1208088"/>
          </a:xfrm>
        </p:spPr>
        <p:txBody>
          <a:bodyPr/>
          <a:lstStyle/>
          <a:p>
            <a:pPr algn="ctr"/>
            <a:r>
              <a:rPr lang="ru-RU" sz="36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Примеры проектов и практик </a:t>
            </a:r>
            <a:r>
              <a:rPr lang="ru-RU" sz="36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ПБ</a:t>
            </a:r>
            <a:endParaRPr lang="ru-RU" sz="3600" b="1" kern="1200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7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544536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Примеры проектов и практик 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ПБ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673" y="1023582"/>
            <a:ext cx="8358352" cy="5062895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Партисипаторное бюджетирование /модель Порту Аллегри 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Лиссабон, Португалия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ru-RU" sz="2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Бостон, США</a:t>
            </a:r>
          </a:p>
          <a:p>
            <a:pPr lvl="3">
              <a:lnSpc>
                <a:spcPct val="100000"/>
              </a:lnSpc>
              <a:spcBef>
                <a:spcPts val="0"/>
              </a:spcBef>
            </a:pPr>
            <a:r>
              <a:rPr lang="ru-RU" sz="2400" kern="1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Севилья, Испания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СИФ / 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CDD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: Северная Ирландия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Смешанные практики: Республика Киргизстан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Другие практики: </a:t>
            </a:r>
            <a:r>
              <a:rPr lang="ru-RU" sz="2400" kern="1200" dirty="0" err="1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Суракарта</a:t>
            </a:r>
            <a:r>
              <a:rPr lang="it-IT" sz="2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ru-RU" sz="2400" kern="1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Индонезия</a:t>
            </a:r>
          </a:p>
          <a:p>
            <a:pPr marL="0" indent="0"/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40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697041"/>
            <a:ext cx="8478837" cy="140100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</a:rPr>
              <a:t>Партисипаторное бюджетирование </a:t>
            </a:r>
            <a:r>
              <a:rPr lang="ru-RU" sz="32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/ «модель </a:t>
            </a:r>
            <a:r>
              <a:rPr lang="ru-RU" sz="3200" dirty="0">
                <a:solidFill>
                  <a:srgbClr val="C00000"/>
                </a:solidFill>
                <a:latin typeface="Calibri" panose="020F0502020204030204" pitchFamily="34" charset="0"/>
              </a:rPr>
              <a:t>Порту </a:t>
            </a:r>
            <a:r>
              <a:rPr lang="ru-RU" sz="32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Аллегри»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1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863" y="240632"/>
            <a:ext cx="7783749" cy="641684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Лиссабон, </a:t>
            </a:r>
            <a:r>
              <a:rPr lang="ru-RU" sz="3200" b="1" dirty="0" err="1" smtClean="0">
                <a:solidFill>
                  <a:srgbClr val="0070C0"/>
                </a:solidFill>
                <a:latin typeface="Cambria" panose="02040503050406030204" pitchFamily="18" charset="0"/>
              </a:rPr>
              <a:t>Партисипаторный</a:t>
            </a: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 Бюджет</a:t>
            </a:r>
            <a:endParaRPr lang="ru-RU" sz="32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295" y="1090863"/>
            <a:ext cx="8024884" cy="484591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900"/>
              </a:spcBef>
            </a:pPr>
            <a:r>
              <a:rPr lang="ru-RU" sz="2400" i="1" u="sng" dirty="0"/>
              <a:t>Лиссабон: население около 560 000, 53 «микрорайона» </a:t>
            </a:r>
          </a:p>
          <a:p>
            <a:pPr marL="0" indent="0">
              <a:lnSpc>
                <a:spcPct val="100000"/>
              </a:lnSpc>
              <a:spcBef>
                <a:spcPts val="900"/>
              </a:spcBef>
            </a:pPr>
            <a:r>
              <a:rPr lang="ru-RU" sz="2400" dirty="0"/>
              <a:t>Практика </a:t>
            </a:r>
            <a:r>
              <a:rPr lang="ru-RU" sz="2400" dirty="0" smtClean="0"/>
              <a:t>ПБ </a:t>
            </a:r>
            <a:r>
              <a:rPr lang="ru-RU" sz="2400" dirty="0"/>
              <a:t>введена в 2008г. после победы на выборах </a:t>
            </a:r>
            <a:r>
              <a:rPr lang="ru-RU" sz="2400" dirty="0" smtClean="0"/>
              <a:t>политического меньшинства</a:t>
            </a:r>
            <a:r>
              <a:rPr lang="ru-RU" sz="2400" dirty="0"/>
              <a:t>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400" dirty="0">
                <a:latin typeface="Calibri" panose="020F0502020204030204" pitchFamily="34" charset="0"/>
              </a:rPr>
              <a:t>В некоторых микрорайонах было организовано несколько тематических общественных обсуждений и собраний с участием населения – чтобы изучить мнение населения о планах, проектах и приоритетах </a:t>
            </a:r>
            <a:r>
              <a:rPr lang="ru-RU" sz="2400" dirty="0" smtClean="0">
                <a:latin typeface="Calibri" panose="020F0502020204030204" pitchFamily="34" charset="0"/>
              </a:rPr>
              <a:t>нового Городского </a:t>
            </a:r>
            <a:r>
              <a:rPr lang="ru-RU" sz="2400" dirty="0">
                <a:latin typeface="Calibri" panose="020F0502020204030204" pitchFamily="34" charset="0"/>
              </a:rPr>
              <a:t>совета на следующие несколько лет.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libri" panose="020F0502020204030204" pitchFamily="34" charset="0"/>
              </a:rPr>
              <a:t>Было принято </a:t>
            </a:r>
            <a:r>
              <a:rPr lang="ru-RU" sz="2400" dirty="0">
                <a:latin typeface="Calibri" panose="020F0502020204030204" pitchFamily="34" charset="0"/>
              </a:rPr>
              <a:t>решение нового </a:t>
            </a:r>
            <a:r>
              <a:rPr lang="ru-RU" sz="2400" dirty="0" smtClean="0">
                <a:latin typeface="Calibri" panose="020F0502020204030204" pitchFamily="34" charset="0"/>
              </a:rPr>
              <a:t>Городского </a:t>
            </a:r>
            <a:r>
              <a:rPr lang="ru-RU" sz="2400" dirty="0">
                <a:latin typeface="Calibri" panose="020F0502020204030204" pitchFamily="34" charset="0"/>
              </a:rPr>
              <a:t>совета </a:t>
            </a:r>
            <a:r>
              <a:rPr lang="ru-RU" sz="2400" dirty="0" smtClean="0">
                <a:latin typeface="Calibri" panose="020F0502020204030204" pitchFamily="34" charset="0"/>
              </a:rPr>
              <a:t>выделять </a:t>
            </a:r>
            <a:r>
              <a:rPr lang="ru-RU" sz="2400" dirty="0">
                <a:latin typeface="Calibri" panose="020F0502020204030204" pitchFamily="34" charset="0"/>
              </a:rPr>
              <a:t>на финансирование практики </a:t>
            </a:r>
            <a:r>
              <a:rPr lang="ru-RU" sz="2400" dirty="0" smtClean="0">
                <a:latin typeface="Calibri" panose="020F0502020204030204" pitchFamily="34" charset="0"/>
              </a:rPr>
              <a:t>ПБ </a:t>
            </a:r>
            <a:r>
              <a:rPr lang="ru-RU" sz="2400" dirty="0">
                <a:latin typeface="Calibri" panose="020F0502020204030204" pitchFamily="34" charset="0"/>
              </a:rPr>
              <a:t>до</a:t>
            </a:r>
            <a:r>
              <a:rPr lang="en-US" sz="2400" dirty="0">
                <a:latin typeface="Calibri" panose="020F0502020204030204" pitchFamily="34" charset="0"/>
              </a:rPr>
              <a:t> 5 </a:t>
            </a:r>
            <a:r>
              <a:rPr lang="ru-RU" sz="2400" dirty="0">
                <a:latin typeface="Calibri" panose="020F0502020204030204" pitchFamily="34" charset="0"/>
              </a:rPr>
              <a:t>миллионов евро (</a:t>
            </a:r>
            <a:r>
              <a:rPr lang="en-US" sz="2400" dirty="0">
                <a:latin typeface="Calibri" panose="020F0502020204030204" pitchFamily="34" charset="0"/>
              </a:rPr>
              <a:t>5.4%</a:t>
            </a:r>
            <a:r>
              <a:rPr lang="ru-RU" sz="2400" dirty="0">
                <a:latin typeface="Calibri" panose="020F0502020204030204" pitchFamily="34" charset="0"/>
              </a:rPr>
              <a:t>) из средств бюджета, направляемых на капитальные расходы.</a:t>
            </a:r>
          </a:p>
          <a:p>
            <a:pPr>
              <a:lnSpc>
                <a:spcPct val="100000"/>
              </a:lnSpc>
              <a:spcBef>
                <a:spcPts val="900"/>
              </a:spcBef>
            </a:pPr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01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5518"/>
            <a:ext cx="8461375" cy="762900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Содержание презентации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780" y="943722"/>
            <a:ext cx="8354540" cy="5267325"/>
          </a:xfrm>
        </p:spPr>
        <p:txBody>
          <a:bodyPr/>
          <a:lstStyle/>
          <a:p>
            <a:pPr algn="just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Тема презентации – международный опыт реализации практик/проектов бюджетирования с участием населения (БУН). </a:t>
            </a:r>
          </a:p>
          <a:p>
            <a:pPr algn="just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Практики БУН основаны на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активном вовлечении граждан и институтов гражданского общества в бюджетный процесс – от выдвижения проектных идей и планирования бюджета до мониторинга выполнения проектов и обеспечения эффектной эксплуатации созданных инфраструктур и услуг. </a:t>
            </a:r>
          </a:p>
          <a:p>
            <a:pPr algn="just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Представлены основные типы практик БУН и приведены примеры из международного опыта. Показано, как существующие или разрабатываемые в России  практики вписываются в рамки этих типов, и соотносятся с приведенными примерами.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02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77618"/>
            <a:ext cx="8414669" cy="56194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Лиссабон, </a:t>
            </a:r>
            <a:r>
              <a:rPr lang="ru-RU" sz="32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Партисипаторный</a:t>
            </a:r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Бюджет</a:t>
            </a:r>
            <a:endParaRPr lang="ru-RU" sz="32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362" y="1173621"/>
            <a:ext cx="8157995" cy="487425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libri" panose="020F0502020204030204" pitchFamily="34" charset="0"/>
              </a:rPr>
              <a:t>Лиссабонский ПБ не делает акцент на решение проблем бедных или уязвимых групп населения, а направлен на весь город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alibri" panose="020F0502020204030204" pitchFamily="34" charset="0"/>
              </a:rPr>
              <a:t>Еще два важных принципа, которые заложены в дизайн практики с самого начала: </a:t>
            </a:r>
          </a:p>
          <a:p>
            <a:pPr lvl="3">
              <a:lnSpc>
                <a:spcPct val="10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Calibri" panose="020F0502020204030204" pitchFamily="34" charset="0"/>
              </a:rPr>
              <a:t>универсальность участия (в голосовании могли участвовать все граждане старше 18 лет)</a:t>
            </a:r>
          </a:p>
          <a:p>
            <a:pPr lvl="3">
              <a:lnSpc>
                <a:spcPct val="10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latin typeface="Calibri" panose="020F0502020204030204" pitchFamily="34" charset="0"/>
              </a:rPr>
              <a:t>гибкость организации практики ПБ – ежегодный пересмотр практики и постепенное улучшение качества его процессов. </a:t>
            </a:r>
          </a:p>
          <a:p>
            <a:pPr marL="0" indent="0">
              <a:lnSpc>
                <a:spcPct val="100000"/>
              </a:lnSpc>
              <a:spcBef>
                <a:spcPts val="900"/>
              </a:spcBef>
            </a:pPr>
            <a:endParaRPr lang="ru-RU" sz="1650" dirty="0"/>
          </a:p>
          <a:p>
            <a:pPr>
              <a:lnSpc>
                <a:spcPct val="100000"/>
              </a:lnSpc>
              <a:spcBef>
                <a:spcPts val="900"/>
              </a:spcBef>
            </a:pPr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10730"/>
            <a:ext cx="8398626" cy="56194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Лиссабон, </a:t>
            </a:r>
            <a:r>
              <a:rPr lang="ru-RU" sz="32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Партисипаторный</a:t>
            </a:r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 Бюджет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362" y="1490548"/>
            <a:ext cx="8210431" cy="4596354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ru-RU" sz="1500" dirty="0"/>
              <a:t>В </a:t>
            </a:r>
            <a:r>
              <a:rPr lang="ru-RU" sz="2000" dirty="0"/>
              <a:t>2012 году созданы «Ассамблеи общественного участия» (</a:t>
            </a:r>
            <a:r>
              <a:rPr lang="en-US" sz="2000" dirty="0"/>
              <a:t>Participatory Assemblies</a:t>
            </a:r>
            <a:r>
              <a:rPr lang="ru-RU" sz="2000" dirty="0"/>
              <a:t>), где можно получить ответы на вопросы, сформулировать и обсудить </a:t>
            </a:r>
            <a:r>
              <a:rPr lang="ru-RU" sz="2000" dirty="0" smtClean="0"/>
              <a:t>проектные предложения</a:t>
            </a:r>
            <a:r>
              <a:rPr lang="ru-RU" sz="2000" dirty="0"/>
              <a:t>.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ru-RU" sz="2000" dirty="0"/>
              <a:t>В «ассамблеях общественного участия» пространство организовано в форме нескольких «круглых столов» с модераторами из городского совета Лиссабона или </a:t>
            </a:r>
            <a:r>
              <a:rPr lang="ru-RU" sz="2000" dirty="0" smtClean="0"/>
              <a:t>приглашенными специалистами, которые организуют </a:t>
            </a:r>
            <a:r>
              <a:rPr lang="ru-RU" sz="2000" dirty="0"/>
              <a:t>диалог вокруг конкретных предложений.  Предложения, вокруг которых достигнут консенсус, вносятся в общий список предложений, анализируются, обрабатываются рабочей группой </a:t>
            </a:r>
            <a:r>
              <a:rPr lang="ru-RU" sz="2000" dirty="0" smtClean="0"/>
              <a:t>ПБ </a:t>
            </a:r>
            <a:r>
              <a:rPr lang="ru-RU" sz="2000" dirty="0"/>
              <a:t>в городском совете и превращаются в проекты. Эти проекты передаются на общественное голосование осенью каждого года.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Courier New" panose="02070309020205020404" pitchFamily="49" charset="0"/>
              <a:buChar char="o"/>
            </a:pPr>
            <a:r>
              <a:rPr lang="ru-RU" sz="2000" dirty="0"/>
              <a:t>Устанавливается период времени от подачи заявок до голосования, в течение которого заявитель может прислать свои возражения или объяснения по поводу проектов, которые предлагается отклонить или объединить с другими. </a:t>
            </a:r>
          </a:p>
          <a:p>
            <a:pPr>
              <a:lnSpc>
                <a:spcPct val="100000"/>
              </a:lnSpc>
              <a:spcBef>
                <a:spcPts val="900"/>
              </a:spcBef>
            </a:pPr>
            <a:endParaRPr lang="ru-RU" sz="1500" dirty="0"/>
          </a:p>
          <a:p>
            <a:pPr marL="0" indent="0"/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9113" y="911287"/>
            <a:ext cx="4682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Отбор проектных предложений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0562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14047">
            <a:off x="3490505" y="2514646"/>
            <a:ext cx="2160704" cy="20983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44362" y="3031905"/>
            <a:ext cx="18790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Годовой цикл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92952" y="2386547"/>
            <a:ext cx="19991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libri" panose="020F0502020204030204" pitchFamily="34" charset="0"/>
              </a:rPr>
              <a:t>3. Представление предложений</a:t>
            </a:r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>
                <a:latin typeface="Calibri" panose="020F0502020204030204" pitchFamily="34" charset="0"/>
              </a:rPr>
              <a:t>(онлайн и на местах)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Май-июнь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3172" y="4205665"/>
            <a:ext cx="277222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libri" panose="020F0502020204030204" pitchFamily="34" charset="0"/>
              </a:rPr>
              <a:t>8</a:t>
            </a:r>
            <a:r>
              <a:rPr lang="ru-RU" sz="1600" dirty="0">
                <a:latin typeface="Calibri" panose="020F0502020204030204" pitchFamily="34" charset="0"/>
              </a:rPr>
              <a:t>. Проекты, набравшие большинство голосов, </a:t>
            </a:r>
            <a:r>
              <a:rPr lang="ru-RU" sz="1600" dirty="0" smtClean="0">
                <a:latin typeface="Calibri" panose="020F0502020204030204" pitchFamily="34" charset="0"/>
              </a:rPr>
              <a:t>дорабатываются и </a:t>
            </a:r>
            <a:r>
              <a:rPr lang="ru-RU" sz="1600" dirty="0">
                <a:latin typeface="Calibri" panose="020F0502020204030204" pitchFamily="34" charset="0"/>
              </a:rPr>
              <a:t>объединенное предложение про проектам и бюджету, </a:t>
            </a:r>
            <a:r>
              <a:rPr lang="ru-RU" sz="1600" dirty="0" smtClean="0">
                <a:latin typeface="Calibri" panose="020F0502020204030204" pitchFamily="34" charset="0"/>
              </a:rPr>
              <a:t>выносится </a:t>
            </a:r>
            <a:r>
              <a:rPr lang="ru-RU" sz="1600" dirty="0">
                <a:latin typeface="Calibri" panose="020F0502020204030204" pitchFamily="34" charset="0"/>
              </a:rPr>
              <a:t>на </a:t>
            </a:r>
            <a:r>
              <a:rPr lang="ru-RU" sz="1600" dirty="0" smtClean="0">
                <a:latin typeface="Calibri" panose="020F0502020204030204" pitchFamily="34" charset="0"/>
              </a:rPr>
              <a:t>утверждение</a:t>
            </a:r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</a:rPr>
              <a:t>Ноябрь-декабрь</a:t>
            </a:r>
          </a:p>
          <a:p>
            <a:endParaRPr lang="en-US" sz="1600" dirty="0">
              <a:latin typeface="Calibri" panose="020F050202020403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09601" y="325931"/>
            <a:ext cx="8005010" cy="56194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kern="0" dirty="0">
                <a:solidFill>
                  <a:srgbClr val="0070C0"/>
                </a:solidFill>
                <a:latin typeface="Cambria" panose="02040503050406030204" pitchFamily="18" charset="0"/>
                <a:ea typeface="MS PGothic" pitchFamily="34" charset="-128"/>
              </a:rPr>
              <a:t>Лиссабон, </a:t>
            </a:r>
            <a:r>
              <a:rPr lang="ru-RU" sz="3200" b="1" kern="0" dirty="0" err="1">
                <a:solidFill>
                  <a:srgbClr val="0070C0"/>
                </a:solidFill>
                <a:latin typeface="Cambria" panose="02040503050406030204" pitchFamily="18" charset="0"/>
                <a:ea typeface="MS PGothic" pitchFamily="34" charset="-128"/>
              </a:rPr>
              <a:t>Партисипаторный</a:t>
            </a:r>
            <a:r>
              <a:rPr lang="ru-RU" sz="3200" b="1" kern="0" dirty="0">
                <a:solidFill>
                  <a:srgbClr val="0070C0"/>
                </a:solidFill>
                <a:latin typeface="Cambria" panose="02040503050406030204" pitchFamily="18" charset="0"/>
                <a:ea typeface="MS PGothic" pitchFamily="34" charset="-128"/>
              </a:rPr>
              <a:t> </a:t>
            </a:r>
            <a:r>
              <a:rPr lang="ru-RU" sz="3200" b="1" kern="0" dirty="0" smtClean="0">
                <a:solidFill>
                  <a:srgbClr val="0070C0"/>
                </a:solidFill>
                <a:latin typeface="Cambria" panose="02040503050406030204" pitchFamily="18" charset="0"/>
                <a:ea typeface="MS PGothic" pitchFamily="34" charset="-128"/>
              </a:rPr>
              <a:t>Бюджет</a:t>
            </a:r>
            <a:endParaRPr lang="ru-RU" sz="32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41100" y="1205971"/>
            <a:ext cx="21549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libri" panose="020F0502020204030204" pitchFamily="34" charset="0"/>
              </a:rPr>
              <a:t>4. Технический </a:t>
            </a:r>
            <a:r>
              <a:rPr lang="ru-RU" sz="1600" dirty="0">
                <a:latin typeface="Calibri" panose="020F0502020204030204" pitchFamily="34" charset="0"/>
              </a:rPr>
              <a:t>анализ </a:t>
            </a:r>
            <a:r>
              <a:rPr lang="ru-RU" sz="1600" dirty="0" smtClean="0">
                <a:latin typeface="Calibri" panose="020F0502020204030204" pitchFamily="34" charset="0"/>
              </a:rPr>
              <a:t>и трансформация в проекты.</a:t>
            </a:r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Июль - </a:t>
            </a: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</a:rPr>
              <a:t>до 15 сентября</a:t>
            </a:r>
          </a:p>
          <a:p>
            <a:endParaRPr lang="ru-RU" sz="16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2084" y="4809665"/>
            <a:ext cx="140398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1. Оценка</a:t>
            </a:r>
            <a:r>
              <a:rPr lang="ru-RU" sz="1500" dirty="0"/>
              <a:t>, публикация отчета и подготовка к </a:t>
            </a:r>
            <a:r>
              <a:rPr lang="ru-RU" sz="1500" dirty="0" smtClean="0"/>
              <a:t>новому циклу</a:t>
            </a:r>
            <a:endParaRPr lang="ru-RU" sz="1500" dirty="0"/>
          </a:p>
          <a:p>
            <a:r>
              <a:rPr lang="ru-RU" sz="1500" dirty="0" smtClean="0">
                <a:solidFill>
                  <a:srgbClr val="FF0000"/>
                </a:solidFill>
              </a:rPr>
              <a:t>Январь-мар</a:t>
            </a:r>
            <a:r>
              <a:rPr lang="ru-RU" sz="1500" dirty="0" smtClean="0"/>
              <a:t>т</a:t>
            </a:r>
            <a:endParaRPr lang="ru-RU" sz="1500" dirty="0"/>
          </a:p>
          <a:p>
            <a:endParaRPr lang="ru-RU" sz="1500" dirty="0"/>
          </a:p>
        </p:txBody>
      </p:sp>
      <p:sp>
        <p:nvSpPr>
          <p:cNvPr id="6" name="TextBox 5"/>
          <p:cNvSpPr txBox="1"/>
          <p:nvPr/>
        </p:nvSpPr>
        <p:spPr>
          <a:xfrm>
            <a:off x="804215" y="3862902"/>
            <a:ext cx="2079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libri" panose="020F0502020204030204" pitchFamily="34" charset="0"/>
              </a:rPr>
              <a:t>2. </a:t>
            </a:r>
            <a:r>
              <a:rPr lang="ru-RU" sz="1600" dirty="0">
                <a:latin typeface="Calibri" panose="020F0502020204030204" pitchFamily="34" charset="0"/>
              </a:rPr>
              <a:t>Определение правил, условий и </a:t>
            </a:r>
            <a:r>
              <a:rPr lang="ru-RU" sz="1600" dirty="0" smtClean="0">
                <a:latin typeface="Calibri" panose="020F0502020204030204" pitchFamily="34" charset="0"/>
              </a:rPr>
              <a:t>суммы нового цикла</a:t>
            </a:r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</a:rPr>
              <a:t>Март-апрель</a:t>
            </a:r>
          </a:p>
          <a:p>
            <a:endParaRPr lang="ru-RU" sz="1600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33193" y="1174175"/>
            <a:ext cx="3554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 panose="020F0502020204030204" pitchFamily="34" charset="0"/>
              </a:rPr>
              <a:t>5. </a:t>
            </a:r>
            <a:r>
              <a:rPr lang="ru-RU" sz="1600" dirty="0">
                <a:latin typeface="Calibri" panose="020F0502020204030204" pitchFamily="34" charset="0"/>
              </a:rPr>
              <a:t>Предварительный список проектов и </a:t>
            </a:r>
            <a:r>
              <a:rPr lang="ru-RU" sz="1600" dirty="0" smtClean="0">
                <a:latin typeface="Calibri" panose="020F0502020204030204" pitchFamily="34" charset="0"/>
              </a:rPr>
              <a:t>возможность обжалования</a:t>
            </a:r>
            <a:endParaRPr lang="ru-RU" sz="1600" dirty="0">
              <a:latin typeface="Calibri" panose="020F0502020204030204" pitchFamily="34" charset="0"/>
            </a:endParaRPr>
          </a:p>
          <a:p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</a:rPr>
              <a:t>16 сентября – 30 сентября</a:t>
            </a:r>
          </a:p>
          <a:p>
            <a:endParaRPr lang="ru-RU" sz="1600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3514" y="2172905"/>
            <a:ext cx="2882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Calibri" panose="020F0502020204030204" pitchFamily="34" charset="0"/>
              </a:rPr>
              <a:t>6. Анализ, подтверждение и подготовка итогового списка проектов</a:t>
            </a:r>
          </a:p>
          <a:p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</a:rPr>
              <a:t>Октябрь</a:t>
            </a:r>
          </a:p>
          <a:p>
            <a:endParaRPr lang="ru-RU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6129676" y="3281705"/>
            <a:ext cx="2292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alibri" panose="020F0502020204030204" pitchFamily="34" charset="0"/>
              </a:rPr>
              <a:t>7. Голосование</a:t>
            </a:r>
          </a:p>
          <a:p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Октябрь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97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863" y="255220"/>
            <a:ext cx="7892931" cy="56194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Лиссабон, </a:t>
            </a:r>
            <a:r>
              <a:rPr lang="ru-RU" sz="32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Партисипаторный</a:t>
            </a:r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 Бюджет</a:t>
            </a:r>
            <a:endParaRPr lang="ru-RU" sz="27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1364" y="1624084"/>
            <a:ext cx="7829430" cy="451740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Чтобы снизить степень недоверия населения </a:t>
            </a:r>
            <a:r>
              <a:rPr lang="ru-RU" sz="2000" dirty="0" smtClean="0"/>
              <a:t>к объективности процесса отбора, </a:t>
            </a:r>
            <a:r>
              <a:rPr lang="ru-RU" sz="2000" dirty="0"/>
              <a:t>перед тем как отклонить проект или объединить его с другим, </a:t>
            </a:r>
            <a:r>
              <a:rPr lang="ru-RU" sz="2000" b="1" dirty="0"/>
              <a:t>рабочая группа связывается с теми, кто подал </a:t>
            </a:r>
            <a:r>
              <a:rPr lang="ru-RU" sz="2000" b="1" dirty="0" smtClean="0"/>
              <a:t>заявку </a:t>
            </a:r>
            <a:r>
              <a:rPr lang="ru-RU" sz="2000" dirty="0"/>
              <a:t>и объясняет им причины отклонения.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В списки для голосования каждый год попадают примерно 30-35% проектов (из примерно 700-800 заявленных)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В 2012 году созданы «Избирательные участки» (</a:t>
            </a:r>
            <a:r>
              <a:rPr lang="en-US" sz="2000" dirty="0"/>
              <a:t>Polling Stations</a:t>
            </a:r>
            <a:r>
              <a:rPr lang="ru-RU" sz="2000" dirty="0"/>
              <a:t>) – для тех, кто не </a:t>
            </a:r>
            <a:r>
              <a:rPr lang="ru-RU" sz="2000" dirty="0" smtClean="0"/>
              <a:t>имеет </a:t>
            </a:r>
            <a:r>
              <a:rPr lang="ru-RU" sz="2000" dirty="0"/>
              <a:t>доступа к интернету для голосования.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Граждане, которые голосуют через интернет портал, могут выбрать только один проект, </a:t>
            </a:r>
            <a:r>
              <a:rPr lang="ru-RU" sz="2000" b="1" dirty="0"/>
              <a:t>а участвующие в ассамблеях и голосующие на избирательных участках, могут выбрать </a:t>
            </a:r>
            <a:r>
              <a:rPr lang="ru-RU" sz="2000" b="1" dirty="0" smtClean="0"/>
              <a:t>два </a:t>
            </a:r>
            <a:r>
              <a:rPr lang="ru-RU" sz="2000" b="1" dirty="0"/>
              <a:t>проекта. </a:t>
            </a:r>
          </a:p>
          <a:p>
            <a:pPr marL="0" indent="0"/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19113" y="1054989"/>
            <a:ext cx="8282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Отбор проектов </a:t>
            </a:r>
            <a:r>
              <a:rPr lang="ru-RU" sz="2400" dirty="0"/>
              <a:t>рабочей группой </a:t>
            </a:r>
            <a:r>
              <a:rPr lang="ru-RU" sz="2400" dirty="0" smtClean="0"/>
              <a:t>ПБ </a:t>
            </a:r>
            <a:r>
              <a:rPr lang="ru-RU" sz="2400" dirty="0"/>
              <a:t>в городском совете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7968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263" y="282294"/>
            <a:ext cx="8079474" cy="459581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Лиссабон, </a:t>
            </a:r>
            <a:r>
              <a:rPr lang="ru-RU" sz="3200" b="1" dirty="0" err="1">
                <a:solidFill>
                  <a:srgbClr val="0070C0"/>
                </a:solidFill>
                <a:latin typeface="Cambria" panose="02040503050406030204" pitchFamily="18" charset="0"/>
              </a:rPr>
              <a:t>Партисипаторный</a:t>
            </a:r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 Бюджет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863" y="1091821"/>
            <a:ext cx="8070352" cy="5063319"/>
          </a:xfrm>
        </p:spPr>
        <p:txBody>
          <a:bodyPr/>
          <a:lstStyle/>
          <a:p>
            <a:pPr marL="0" indent="0"/>
            <a:r>
              <a:rPr lang="ru-RU" sz="2400" b="1" dirty="0"/>
              <a:t>Активность участников практики </a:t>
            </a:r>
            <a:r>
              <a:rPr lang="ru-RU" sz="2400" b="1" dirty="0" smtClean="0"/>
              <a:t>ПБ </a:t>
            </a:r>
            <a:r>
              <a:rPr lang="ru-RU" sz="2400" b="1" dirty="0"/>
              <a:t>в Лиссабоне 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886581"/>
              </p:ext>
            </p:extLst>
          </p:nvPr>
        </p:nvGraphicFramePr>
        <p:xfrm>
          <a:off x="741364" y="1705970"/>
          <a:ext cx="7611066" cy="44491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63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34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74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713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890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2773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499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800" dirty="0">
                        <a:effectLst/>
                        <a:latin typeface="+mn-lt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2008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2009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2010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2011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2012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77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Число голосовавших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2809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4719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11570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17887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29911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66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Участники, зарегистрировав-</a:t>
                      </a:r>
                      <a:r>
                        <a:rPr lang="ru-RU" sz="1800" dirty="0" err="1">
                          <a:effectLst/>
                          <a:latin typeface="+mn-lt"/>
                        </a:rPr>
                        <a:t>шиеся</a:t>
                      </a:r>
                      <a:r>
                        <a:rPr lang="ru-RU" sz="1800" dirty="0">
                          <a:effectLst/>
                          <a:latin typeface="+mn-lt"/>
                        </a:rPr>
                        <a:t> на веб сайте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1732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6958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12738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26815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</a:rPr>
                        <a:t>Около 38000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315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Число полученных предложений 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580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533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marR="4826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927</a:t>
                      </a:r>
                    </a:p>
                    <a:p>
                      <a:pPr marR="48260"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(435 онлайн)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808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(391 онлайн)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659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(371 онлайн)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732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Число проектов, выставленных на голосование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89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200</a:t>
                      </a:r>
                      <a:endParaRPr lang="ru-RU" sz="18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291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228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231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74926" y="907155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37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77618"/>
            <a:ext cx="8414669" cy="561940"/>
          </a:xfrm>
        </p:spPr>
        <p:txBody>
          <a:bodyPr/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Cambria" panose="02040503050406030204" pitchFamily="18" charset="0"/>
              </a:rPr>
              <a:t>Лиссабон, Партисипаторный Бюджет</a:t>
            </a:r>
            <a:endParaRPr lang="ru-RU" sz="32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362" y="1173621"/>
            <a:ext cx="8157995" cy="4874253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900"/>
              </a:spcBef>
            </a:pPr>
            <a:r>
              <a:rPr lang="ru-RU" sz="2400" dirty="0" smtClean="0">
                <a:latin typeface="Calibri" panose="020F0502020204030204" pitchFamily="34" charset="0"/>
              </a:rPr>
              <a:t>По результатам опроса среди участников практики ПБ, доверие президенту республики составляет </a:t>
            </a:r>
            <a:r>
              <a:rPr lang="en-US" sz="2400" dirty="0" smtClean="0">
                <a:latin typeface="Calibri" panose="020F0502020204030204" pitchFamily="34" charset="0"/>
              </a:rPr>
              <a:t>1.5</a:t>
            </a:r>
            <a:r>
              <a:rPr lang="ru-RU" sz="2400" dirty="0" smtClean="0">
                <a:latin typeface="Calibri" panose="020F0502020204030204" pitchFamily="34" charset="0"/>
              </a:rPr>
              <a:t>2 (по пятибалльной шкале), правительству – </a:t>
            </a:r>
            <a:r>
              <a:rPr lang="en-US" sz="2400" dirty="0" smtClean="0">
                <a:latin typeface="Calibri" panose="020F0502020204030204" pitchFamily="34" charset="0"/>
              </a:rPr>
              <a:t>1.5</a:t>
            </a:r>
            <a:r>
              <a:rPr lang="ru-RU" sz="2400" dirty="0" smtClean="0">
                <a:latin typeface="Calibri" panose="020F0502020204030204" pitchFamily="34" charset="0"/>
              </a:rPr>
              <a:t>3, политическим партиям – </a:t>
            </a:r>
            <a:r>
              <a:rPr lang="en-US" sz="2400" dirty="0" smtClean="0">
                <a:latin typeface="Calibri" panose="020F0502020204030204" pitchFamily="34" charset="0"/>
              </a:rPr>
              <a:t>1.67, </a:t>
            </a:r>
            <a:r>
              <a:rPr lang="ru-RU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городскому совету – </a:t>
            </a:r>
            <a:r>
              <a:rPr lang="en-US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2.67</a:t>
            </a:r>
            <a:r>
              <a:rPr lang="ru-RU" sz="2400" dirty="0" smtClean="0">
                <a:latin typeface="Calibri" panose="020F0502020204030204" pitchFamily="34" charset="0"/>
              </a:rPr>
              <a:t> и общественным организациям и ассоциациям – </a:t>
            </a:r>
            <a:r>
              <a:rPr lang="en-US" sz="2400" dirty="0" smtClean="0">
                <a:latin typeface="Calibri" panose="020F0502020204030204" pitchFamily="34" charset="0"/>
              </a:rPr>
              <a:t>3.65</a:t>
            </a:r>
            <a:r>
              <a:rPr lang="ru-RU" sz="2400" dirty="0" smtClean="0">
                <a:latin typeface="Calibri" panose="020F0502020204030204" pitchFamily="34" charset="0"/>
              </a:rPr>
              <a:t>. </a:t>
            </a:r>
          </a:p>
          <a:p>
            <a:pPr marL="0" indent="0">
              <a:lnSpc>
                <a:spcPct val="100000"/>
              </a:lnSpc>
              <a:spcBef>
                <a:spcPts val="900"/>
              </a:spcBef>
            </a:pPr>
            <a:endParaRPr lang="ru-RU" sz="1650" dirty="0"/>
          </a:p>
          <a:p>
            <a:pPr>
              <a:lnSpc>
                <a:spcPct val="100000"/>
              </a:lnSpc>
              <a:spcBef>
                <a:spcPts val="900"/>
              </a:spcBef>
            </a:pPr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15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8" y="110556"/>
            <a:ext cx="8461375" cy="1090447"/>
          </a:xfrm>
        </p:spPr>
        <p:txBody>
          <a:bodyPr/>
          <a:lstStyle/>
          <a:p>
            <a:pPr algn="ctr"/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Участие молодежи в ПБ</a:t>
            </a:r>
            <a:b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Бостон, США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351128"/>
            <a:ext cx="8478837" cy="4735349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1200"/>
              </a:spcBef>
            </a:pPr>
            <a:r>
              <a:rPr lang="en-US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hlinkClick r:id="rId2"/>
              </a:rPr>
              <a:t>https://youth.boston.gov/youth-lead-the-change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hlinkClick r:id="rId2"/>
              </a:rPr>
              <a:t>/</a:t>
            </a:r>
            <a:endParaRPr lang="ru-RU" sz="2400" dirty="0" smtClean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 январе 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2014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г.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городской совет Бостона запустил первый молодёжный процесс ИБ в США, который позволяет подросткам и молодежи (12-25 лет) ежегодно принимать решения по использованию 1 миллиону долларов США, выделенных из капитального бюджета города.  </a:t>
            </a:r>
          </a:p>
          <a:p>
            <a:pPr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 рамках процесса, который называется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«Молодежь возглавляет изменения: </a:t>
            </a:r>
            <a:r>
              <a:rPr lang="ru-RU" sz="2400" b="1" dirty="0" err="1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Партисипаторный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бюджет Бостона»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молодежь предлагает идеи, направленные на развитие своих общин, разрабатывает идеи и формулирует конкретные проекты направленные на развитие городской среды Бостона. Молодежь также играет ключевую роль в работе Координационного комитета проекта. </a:t>
            </a:r>
            <a:endParaRPr lang="ru-RU" sz="2400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78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0"/>
            <a:ext cx="8461375" cy="996286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Участие молодежи в ИБ</a:t>
            </a:r>
            <a:b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Бостон, США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7" y="1161143"/>
            <a:ext cx="8478837" cy="5075883"/>
          </a:xfrm>
        </p:spPr>
        <p:txBody>
          <a:bodyPr/>
          <a:lstStyle/>
          <a:p>
            <a:pPr marL="0" indent="0">
              <a:lnSpc>
                <a:spcPct val="80000"/>
              </a:lnSpc>
              <a:spcBef>
                <a:spcPts val="1200"/>
              </a:spcBef>
            </a:pPr>
            <a:r>
              <a:rPr lang="ru-RU" sz="2400" dirty="0" smtClean="0">
                <a:latin typeface="Calibri" panose="020F0502020204030204" pitchFamily="34" charset="0"/>
              </a:rPr>
              <a:t>Для эффективно организации процесса, мэрией города была </a:t>
            </a:r>
            <a:r>
              <a:rPr lang="ru-RU" sz="2400" dirty="0">
                <a:latin typeface="Calibri" panose="020F0502020204030204" pitchFamily="34" charset="0"/>
              </a:rPr>
              <a:t>нанята консультационная </a:t>
            </a:r>
            <a:r>
              <a:rPr lang="ru-RU" sz="2400" dirty="0" smtClean="0">
                <a:latin typeface="Calibri" panose="020F0502020204030204" pitchFamily="34" charset="0"/>
              </a:rPr>
              <a:t>компания </a:t>
            </a:r>
            <a:r>
              <a:rPr lang="en-US" sz="2400" b="1" i="1" dirty="0" smtClean="0">
                <a:latin typeface="Calibri" panose="020F0502020204030204" pitchFamily="34" charset="0"/>
              </a:rPr>
              <a:t>Participatory Budgeting Project</a:t>
            </a:r>
            <a:r>
              <a:rPr lang="ru-RU" sz="2400" dirty="0" smtClean="0">
                <a:latin typeface="Calibri" panose="020F0502020204030204" pitchFamily="34" charset="0"/>
              </a:rPr>
              <a:t>, </a:t>
            </a:r>
            <a:r>
              <a:rPr lang="ru-RU" sz="2400" dirty="0">
                <a:latin typeface="Calibri" panose="020F0502020204030204" pitchFamily="34" charset="0"/>
              </a:rPr>
              <a:t>которая 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>
                <a:latin typeface="Calibri" panose="020F0502020204030204" pitchFamily="34" charset="0"/>
              </a:rPr>
              <a:t>помогла в создании Координационного комитета, в который вошли представители 30 </a:t>
            </a:r>
            <a:r>
              <a:rPr lang="ru-RU" sz="2400" dirty="0" smtClean="0">
                <a:latin typeface="Calibri" panose="020F0502020204030204" pitchFamily="34" charset="0"/>
              </a:rPr>
              <a:t>молодежны</a:t>
            </a:r>
            <a:r>
              <a:rPr lang="ru-RU" sz="2400" dirty="0">
                <a:latin typeface="Calibri" panose="020F0502020204030204" pitchFamily="34" charset="0"/>
              </a:rPr>
              <a:t>х</a:t>
            </a:r>
            <a:r>
              <a:rPr lang="ru-RU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>
                <a:latin typeface="Calibri" panose="020F0502020204030204" pitchFamily="34" charset="0"/>
              </a:rPr>
              <a:t>организаций</a:t>
            </a:r>
            <a:r>
              <a:rPr lang="ru-RU" sz="2400" dirty="0" smtClean="0">
                <a:latin typeface="Calibri" panose="020F0502020204030204" pitchFamily="34" charset="0"/>
              </a:rPr>
              <a:t>,</a:t>
            </a:r>
            <a:endParaRPr lang="ru-RU" sz="2400" dirty="0">
              <a:latin typeface="Calibri" panose="020F0502020204030204" pitchFamily="34" charset="0"/>
            </a:endParaRP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провела </a:t>
            </a:r>
            <a:r>
              <a:rPr lang="ru-RU" sz="2400" dirty="0">
                <a:latin typeface="Calibri" panose="020F0502020204030204" pitchFamily="34" charset="0"/>
              </a:rPr>
              <a:t>серию рабочих совещаний с широким участием молодежи, на </a:t>
            </a:r>
            <a:r>
              <a:rPr lang="ru-RU" sz="2400" dirty="0" smtClean="0">
                <a:latin typeface="Calibri" panose="020F0502020204030204" pitchFamily="34" charset="0"/>
              </a:rPr>
              <a:t>которых выработали структуру, детали и правила процесса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Разработала инструменты и руководства для сотрудников мэрии и участников проекта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Провела обучение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Наняла на постоянной основе консультанта, который консультировал участников проекта по всем возникающим вопросам. </a:t>
            </a:r>
          </a:p>
          <a:p>
            <a:pPr>
              <a:lnSpc>
                <a:spcPct val="8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ru-RU" sz="2400" dirty="0" smtClean="0">
              <a:latin typeface="Calibri" panose="020F0502020204030204" pitchFamily="34" charset="0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sz="2400" dirty="0" smtClean="0">
                <a:latin typeface="Calibri" panose="020F0502020204030204" pitchFamily="34" charset="0"/>
              </a:rPr>
              <a:t>. </a:t>
            </a: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27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177422"/>
            <a:ext cx="8461375" cy="996286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Участие молодежи в 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ПБ</a:t>
            </a:r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Бостон, США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405720"/>
            <a:ext cx="8478837" cy="4680758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ru-RU" sz="2400" dirty="0">
                <a:latin typeface="Calibri" panose="020F0502020204030204" pitchFamily="34" charset="0"/>
              </a:rPr>
              <a:t>Примеры проектов</a:t>
            </a:r>
            <a:r>
              <a:rPr lang="en-US" sz="2400" dirty="0">
                <a:latin typeface="Calibri" panose="020F0502020204030204" pitchFamily="34" charset="0"/>
              </a:rPr>
              <a:t> </a:t>
            </a:r>
            <a:r>
              <a:rPr lang="en-US" sz="2400" dirty="0" smtClean="0">
                <a:latin typeface="Calibri" panose="020F0502020204030204" pitchFamily="34" charset="0"/>
              </a:rPr>
              <a:t>201</a:t>
            </a:r>
            <a:r>
              <a:rPr lang="ru-RU" sz="2400" dirty="0" smtClean="0">
                <a:latin typeface="Calibri" panose="020F0502020204030204" pitchFamily="34" charset="0"/>
              </a:rPr>
              <a:t>6 г.</a:t>
            </a:r>
            <a:endParaRPr lang="ru-RU" sz="2400" b="1" dirty="0" smtClean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Больше контейнеров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latin typeface="Calibri" panose="020F0502020204030204" pitchFamily="34" charset="0"/>
              </a:rPr>
              <a:t>и бункеров переработки мусора</a:t>
            </a:r>
            <a:r>
              <a:rPr lang="en-US" sz="2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r>
              <a:rPr lang="ru-RU" sz="2400" dirty="0">
                <a:latin typeface="Calibri" panose="020F0502020204030204" pitchFamily="34" charset="0"/>
              </a:rPr>
              <a:t>в районах </a:t>
            </a:r>
            <a:r>
              <a:rPr lang="en-US" sz="2400" dirty="0" smtClean="0">
                <a:latin typeface="Calibri" panose="020F0502020204030204" pitchFamily="34" charset="0"/>
              </a:rPr>
              <a:t>Roxbury</a:t>
            </a:r>
            <a:r>
              <a:rPr lang="en-US" sz="2400" dirty="0">
                <a:latin typeface="Calibri" panose="020F0502020204030204" pitchFamily="34" charset="0"/>
              </a:rPr>
              <a:t>, Dorchester, and Mattapan.</a:t>
            </a:r>
          </a:p>
          <a:p>
            <a:pPr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Реконструкция 10 парков в городе с установкой инклюзивных </a:t>
            </a:r>
            <a:r>
              <a:rPr lang="ru-RU" sz="2400" b="1" dirty="0" smtClean="0">
                <a:latin typeface="Calibri" panose="020F0502020204030204" pitchFamily="34" charset="0"/>
              </a:rPr>
              <a:t>игровых элементов для людей с инвалидностью. </a:t>
            </a:r>
            <a:endParaRPr lang="en-US" sz="2400" b="1" dirty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Бесплатный </a:t>
            </a:r>
            <a:r>
              <a:rPr lang="en-US" sz="2400" dirty="0" err="1" smtClean="0">
                <a:latin typeface="Calibri" panose="020F0502020204030204" pitchFamily="34" charset="0"/>
              </a:rPr>
              <a:t>WiFi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</a:rPr>
              <a:t>3.0.</a:t>
            </a:r>
            <a:r>
              <a:rPr lang="ru-RU" sz="2400" dirty="0" smtClean="0">
                <a:latin typeface="Calibri" panose="020F0502020204030204" pitchFamily="34" charset="0"/>
              </a:rPr>
              <a:t>и зарядочные станции в ключевых точках города и автобусных остановках во всем Бостоне. </a:t>
            </a:r>
          </a:p>
          <a:p>
            <a:pPr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Calibri" panose="020F0502020204030204" pitchFamily="34" charset="0"/>
              </a:rPr>
              <a:t>Цифровые </a:t>
            </a:r>
            <a:r>
              <a:rPr lang="ru-RU" sz="2400" dirty="0" err="1" smtClean="0">
                <a:latin typeface="Calibri" panose="020F0502020204030204" pitchFamily="34" charset="0"/>
              </a:rPr>
              <a:t>билборды</a:t>
            </a:r>
            <a:r>
              <a:rPr lang="ru-RU" sz="2400" dirty="0" smtClean="0">
                <a:latin typeface="Calibri" panose="020F0502020204030204" pitchFamily="34" charset="0"/>
              </a:rPr>
              <a:t> в школах. Во </a:t>
            </a:r>
            <a:r>
              <a:rPr lang="ru-RU" sz="2400" dirty="0">
                <a:latin typeface="Calibri" panose="020F0502020204030204" pitchFamily="34" charset="0"/>
              </a:rPr>
              <a:t>всех государственных школах б</a:t>
            </a:r>
            <a:r>
              <a:rPr lang="ru-RU" sz="2400" dirty="0" smtClean="0">
                <a:latin typeface="Calibri" panose="020F0502020204030204" pitchFamily="34" charset="0"/>
              </a:rPr>
              <a:t>удут установлены плоские телевизоры для просмотра новостей, учебных программ и материалов</a:t>
            </a:r>
            <a:r>
              <a:rPr lang="en-US" sz="2400" dirty="0" smtClean="0">
                <a:latin typeface="Calibri" panose="020F0502020204030204" pitchFamily="34" charset="0"/>
              </a:rPr>
              <a:t>.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33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1125540"/>
          </a:xfrm>
        </p:spPr>
        <p:txBody>
          <a:bodyPr/>
          <a:lstStyle/>
          <a:p>
            <a:pPr algn="ctr"/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Партисипаторное бюджетирование в Севилье, Испания</a:t>
            </a:r>
            <a:endParaRPr lang="ru-RU" sz="3200" b="1" kern="1200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1200"/>
              </a:spcBef>
            </a:pPr>
            <a:r>
              <a:rPr lang="ru-RU" sz="2400" b="1" i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Население – около </a:t>
            </a:r>
            <a:r>
              <a:rPr lang="en-US" sz="2400" b="1" i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700,000</a:t>
            </a:r>
            <a:r>
              <a:rPr lang="ru-RU" sz="2400" b="1" i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человек. </a:t>
            </a:r>
          </a:p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 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2004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г. по </a:t>
            </a:r>
            <a:r>
              <a:rPr lang="en-US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2013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г. население участвует в принятии решений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по примерно </a:t>
            </a:r>
            <a:r>
              <a:rPr lang="en-US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50</a:t>
            </a:r>
            <a:r>
              <a:rPr lang="en-US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%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бюджета города,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направляемого на капитальные расходы. </a:t>
            </a:r>
          </a:p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Проектные предложения направляются онлайн, или через общие собрания в микрорайонах.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После серии встреч и обсуждений, напрямую избранные «бюджетные  делегаты»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 основании полученных проектных предложений готовят и направляют в городской совет разработанный план действий.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628541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Структура презентации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002060"/>
                </a:solidFill>
                <a:latin typeface="Calibri" panose="020F0502020204030204" pitchFamily="34" charset="0"/>
              </a:rPr>
              <a:t>Типы </a:t>
            </a:r>
            <a:r>
              <a:rPr lang="ru-RU" sz="28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проектов/практик БУН. Основные принципы и механизмы</a:t>
            </a:r>
          </a:p>
          <a:p>
            <a:pPr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Примеры практик БУН: международный и российский опыт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09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697041"/>
            <a:ext cx="8478837" cy="140100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3200" dirty="0" smtClean="0">
                <a:solidFill>
                  <a:srgbClr val="C00000"/>
                </a:solidFill>
                <a:latin typeface="Calibri" panose="020F0502020204030204" pitchFamily="34" charset="0"/>
              </a:rPr>
              <a:t>Социальные Инвестиционные Фонды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5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00252"/>
            <a:ext cx="8346909" cy="887104"/>
          </a:xfrm>
        </p:spPr>
        <p:txBody>
          <a:bodyPr/>
          <a:lstStyle/>
          <a:p>
            <a:pPr algn="ctr"/>
            <a:r>
              <a:rPr lang="ru-RU" sz="2700" b="1" dirty="0">
                <a:solidFill>
                  <a:srgbClr val="0070C0"/>
                </a:solidFill>
                <a:latin typeface="Cambria" panose="02040503050406030204" pitchFamily="18" charset="0"/>
              </a:rPr>
              <a:t>Северная Ирландия, Фонд Социальных Инвестиций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967" y="1296537"/>
            <a:ext cx="8202305" cy="4940490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https://www.executiveoffice-ni.gov.uk/articles/social-investment-fund</a:t>
            </a:r>
            <a:endParaRPr lang="ru-RU" dirty="0"/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В марте 2011г. решением правительства был создан Фонд Социальных Инвестиций, из бюджета было выделено 80 миллионов фунтов на четыре года.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Цель проекта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– развитие партнерства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с местными общинами, сокращение бедности и безработицы, реабилитация городских территорий.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Задача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– поощрять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совместную и скоординированную работу общинных организаций и ассоциаций, местных законодательных органов, бизнеса, исключать дублирование и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усилить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направленность помощи на наиболее нуждающиеся общины.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48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243850"/>
            <a:ext cx="8278669" cy="906066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Северная Ирландия, Фонд Социальных Инвестиций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263" y="1337480"/>
            <a:ext cx="8270543" cy="483130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Из </a:t>
            </a:r>
            <a:r>
              <a:rPr lang="ru-RU" sz="2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отобранных 500 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наиболее бедных и проблемных целевых территорий 387 расположены в районе Белфаста и Лондондерри.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Целевые территории объединены в 8 зон, и для каждой зоны разрабатывается и реализуется </a:t>
            </a:r>
            <a:r>
              <a:rPr lang="ru-RU" sz="2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свой стратегический план действий,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основанный на отдельных планах целевых территорий.  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Управляет и координирует работу фонда непосредственно премьер-министр. </a:t>
            </a:r>
            <a:r>
              <a:rPr lang="ru-RU" sz="21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Комитет по управлению проектом 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при </a:t>
            </a:r>
            <a:r>
              <a:rPr lang="ru-RU" sz="2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премьер-министре 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включает в себя министров, представителей бизнеса, финансирующих организаций и местных сообществ</a:t>
            </a:r>
            <a:r>
              <a:rPr lang="en-US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.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 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каждой зоне создается </a:t>
            </a:r>
            <a:r>
              <a:rPr lang="ru-RU" sz="21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Координационная группа, </a:t>
            </a:r>
            <a:r>
              <a:rPr lang="ru-RU" sz="2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которая 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играет ключевую роль в проекте. В частности, </a:t>
            </a:r>
            <a:r>
              <a:rPr lang="ru-RU" sz="2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она 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организует общественные консультации и разработку стратегических планов развития зоны. </a:t>
            </a:r>
            <a:r>
              <a:rPr lang="ru-RU" sz="21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КГ </a:t>
            </a:r>
            <a:r>
              <a:rPr lang="ru-RU" sz="21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включает представителей бизнеса, общественных организаций, местных законодательных органов и т.д. </a:t>
            </a:r>
          </a:p>
          <a:p>
            <a:pPr lvl="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ru-RU" sz="2200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4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3" y="1201003"/>
            <a:ext cx="8052179" cy="485860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900"/>
              </a:spcBef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Этапы выполнения проекта: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Консультирование/развитие потенциала в целевых территориях; разработка территориальных панов действий (2011-2012гг). На этом этапе разрабатываются и создаются внутриобщинные сети и механизмы общения, проводится обучение по планированию и финансовым вопросам, организуются семинары и собрания по обсуждению вопросов местного развития, проводятся обследования и консультации. </a:t>
            </a:r>
            <a:r>
              <a:rPr lang="ru-RU" sz="22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Как правило, к работе привлекаются </a:t>
            </a:r>
            <a:r>
              <a:rPr lang="ru-RU" sz="22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внешние консультанты.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+mj-lt"/>
              <a:buAutoNum type="arabicPeriod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Разработка и утверждение планов развития территорий и зон. Предоставление финансирования и реализация утвержденных планов. Чтобы получить финансирование, каждый проект/действие должен продемонстрировать поддержку со стороны  населения.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4024" y="153697"/>
            <a:ext cx="8229600" cy="906066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Северная Ирландия, Фонд Социальных Инвестиций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2844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27546"/>
            <a:ext cx="8251373" cy="805218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Северная Ирландия, Фонд Социальных Инвестиций</a:t>
            </a:r>
            <a:endParaRPr lang="ru-R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3" y="1255594"/>
            <a:ext cx="8284192" cy="510075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 каждой целевой территории инициируются обсуждения с участием общественных организаций, бизнеса, групп населения и т.д., в результате которых создается план действий, направленных на развитие территории.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План может включать в 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себя действия, направленные на:  </a:t>
            </a:r>
            <a:endParaRPr lang="ru-RU" sz="2200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Сокращение безработицы путем устранения барьеров на пути трудоустройства, в том числе путем переподготовки и образования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Повышение качества услуг путем восстановления инфраструктуры, игровых и рекреационных территорий, улучшения окружающей среды 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Системные вопросы, связанные с бедностью 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 </a:t>
            </a:r>
            <a:r>
              <a:rPr lang="ru-RU" sz="2200" dirty="0" err="1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маргинализованностью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 отдельных групп населения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включая плохое психическое и физическое здоровье, проблемы малолетних матерей, токсикомании, подростков в группах 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риска, и т.д.</a:t>
            </a:r>
            <a:endParaRPr lang="ru-RU" sz="2200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Укрепление потенциала общин, доверия и партнерства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Привлечение частных и прочих инвестиций</a:t>
            </a:r>
          </a:p>
          <a:p>
            <a:pPr>
              <a:lnSpc>
                <a:spcPct val="100000"/>
              </a:lnSpc>
              <a:spcBef>
                <a:spcPts val="900"/>
              </a:spcBef>
            </a:pPr>
            <a:endParaRPr lang="ru-RU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 lvl="3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ru-RU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58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697040"/>
            <a:ext cx="8478837" cy="1646661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Смешанные практики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0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113" y="172143"/>
            <a:ext cx="8161360" cy="906029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Проект </a:t>
            </a:r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Сельских Инвестиций (ПСИ</a:t>
            </a:r>
            <a:r>
              <a:rPr lang="ru-RU" sz="32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), </a:t>
            </a:r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Киргизстан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911" y="1214650"/>
            <a:ext cx="8161360" cy="5141701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400" dirty="0"/>
              <a:t>По специальной методике (социальные паспорта населения) ПСИ выбирает группу бедных поселений (около 230), в которых реализуется проект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400" dirty="0" smtClean="0"/>
              <a:t>После активного распространения </a:t>
            </a:r>
            <a:r>
              <a:rPr lang="ru-RU" sz="2400" dirty="0"/>
              <a:t>информации на уровне </a:t>
            </a:r>
            <a:r>
              <a:rPr lang="ru-RU" sz="2400" dirty="0" smtClean="0"/>
              <a:t>сел, по </a:t>
            </a:r>
            <a:r>
              <a:rPr lang="ru-RU" sz="2400" dirty="0"/>
              <a:t>инициативе населения </a:t>
            </a:r>
            <a:r>
              <a:rPr lang="ru-RU" sz="2400" dirty="0" smtClean="0"/>
              <a:t>создаются</a:t>
            </a:r>
            <a:r>
              <a:rPr lang="ru-RU" sz="2400" dirty="0"/>
              <a:t>: Микропроектные группы, выдвигающие </a:t>
            </a:r>
            <a:r>
              <a:rPr lang="ru-RU" sz="2400" dirty="0" smtClean="0"/>
              <a:t>проектные предложения</a:t>
            </a:r>
            <a:endParaRPr lang="ru-RU" sz="2400" dirty="0"/>
          </a:p>
          <a:p>
            <a:pPr>
              <a:lnSpc>
                <a:spcPct val="100000"/>
              </a:lnSpc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ru-RU" sz="2400" dirty="0"/>
              <a:t>На общем собрании населения создаётся Инвестиционный Комитет Села, который готовит профиль села и пакет </a:t>
            </a:r>
            <a:r>
              <a:rPr lang="ru-RU" sz="2400" dirty="0" smtClean="0"/>
              <a:t>предложений по развитию села.</a:t>
            </a:r>
            <a:endParaRPr lang="ru-RU" sz="2400" dirty="0"/>
          </a:p>
          <a:p>
            <a:pPr algn="just">
              <a:lnSpc>
                <a:spcPct val="100000"/>
              </a:lnSpc>
              <a:spcBef>
                <a:spcPts val="900"/>
              </a:spcBef>
            </a:pP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48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10" y="192099"/>
            <a:ext cx="8065827" cy="91666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Киргизстан, Проект Сельских Инвестиций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363" y="1108759"/>
            <a:ext cx="8251374" cy="5247593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Представители Инвестиционного комитета села и делегированные депутаты Сельского совета образуют комитет на уровне муниципального поселения: Территориальный Инвестиционный Комитет (ТИК). После тренинга на  основе микропроектных предложений ТИК  разрабатывает стратегию </a:t>
            </a:r>
            <a:r>
              <a:rPr lang="ru-RU" sz="2200" b="1" dirty="0"/>
              <a:t>развития поселения и инвестиционный план.</a:t>
            </a:r>
          </a:p>
          <a:p>
            <a:pPr algn="just"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После разработки и защиты инвестиционного </a:t>
            </a:r>
            <a:r>
              <a:rPr lang="ru-RU" sz="2200" dirty="0" smtClean="0"/>
              <a:t>плана, </a:t>
            </a:r>
            <a:r>
              <a:rPr lang="ru-RU" sz="2200" dirty="0"/>
              <a:t>ПСИ выделяет грант на финансирование </a:t>
            </a:r>
            <a:r>
              <a:rPr lang="ru-RU" sz="2200" dirty="0" smtClean="0"/>
              <a:t>плана развития села (</a:t>
            </a:r>
            <a:r>
              <a:rPr lang="ru-RU" sz="2200" dirty="0"/>
              <a:t>7-8 тысяч </a:t>
            </a:r>
            <a:r>
              <a:rPr lang="ru-RU" sz="2200" dirty="0" smtClean="0"/>
              <a:t>долларов, размер зависит от численности населения)</a:t>
            </a:r>
            <a:endParaRPr lang="ru-RU" sz="2200" dirty="0"/>
          </a:p>
          <a:p>
            <a:pPr algn="just"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Типы микропроектов: реконструкция и строительство школ, ФАПов, бань, дорог, мостов, водопроводных и газовых сетей, очистка ирригационных сетей, дренаж почвы и другие объекты социального и экономического значения. 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41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Другие практики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502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319" y="251585"/>
            <a:ext cx="8052180" cy="541468"/>
          </a:xfrm>
        </p:spPr>
        <p:txBody>
          <a:bodyPr/>
          <a:lstStyle/>
          <a:p>
            <a:pPr algn="ctr"/>
            <a:r>
              <a:rPr lang="ru-RU" sz="2700" b="1" dirty="0">
                <a:solidFill>
                  <a:srgbClr val="0070C0"/>
                </a:solidFill>
                <a:latin typeface="Cambria" panose="02040503050406030204" pitchFamily="18" charset="0"/>
              </a:rPr>
              <a:t>Суракарта (Соло), о. Ява, Индонезия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1319" y="996287"/>
            <a:ext cx="8311487" cy="522709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900"/>
              </a:spcBef>
            </a:pPr>
            <a:r>
              <a:rPr lang="ru-RU" sz="2400" b="1" i="1" dirty="0"/>
              <a:t>Население – около 500 000 человек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Практика ИБ в </a:t>
            </a:r>
            <a:r>
              <a:rPr lang="ru-RU" sz="2000" dirty="0" err="1"/>
              <a:t>Суракарте</a:t>
            </a:r>
            <a:r>
              <a:rPr lang="ru-RU" sz="2000" dirty="0"/>
              <a:t> основана на ежегодном, проводимом в январе процессе </a:t>
            </a:r>
            <a:r>
              <a:rPr lang="en-US" sz="2000" i="1" dirty="0" err="1"/>
              <a:t>Musrenbang</a:t>
            </a:r>
            <a:r>
              <a:rPr lang="ru-RU" sz="2000" i="1" dirty="0"/>
              <a:t>. </a:t>
            </a:r>
            <a:r>
              <a:rPr lang="en-US" sz="2000" i="1" dirty="0" err="1"/>
              <a:t>Musrenbang</a:t>
            </a:r>
            <a:r>
              <a:rPr lang="ru-RU" sz="2000" i="1" dirty="0"/>
              <a:t> </a:t>
            </a:r>
            <a:r>
              <a:rPr lang="ru-RU" sz="2000" dirty="0"/>
              <a:t>– это арабское слово, означающее процесс встречи/собрания людей для обсуждения и разрешения конфликтов и обсуждения планов на будущее.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В процессе </a:t>
            </a:r>
            <a:r>
              <a:rPr lang="en-US" sz="2000" i="1" dirty="0" err="1"/>
              <a:t>Musrenbang</a:t>
            </a:r>
            <a:r>
              <a:rPr lang="en-US" sz="2000" i="1" dirty="0"/>
              <a:t> </a:t>
            </a:r>
            <a:r>
              <a:rPr lang="ru-RU" sz="2000" dirty="0"/>
              <a:t>население микрорайонов города обсуждает и определяет свои </a:t>
            </a:r>
            <a:r>
              <a:rPr lang="ru-RU" sz="2000" dirty="0" smtClean="0"/>
              <a:t>приоритеты, </a:t>
            </a:r>
            <a:r>
              <a:rPr lang="ru-RU" sz="2000" dirty="0"/>
              <a:t>направленные на решение общинных задач, и на использование бюджетных средств для этого.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Для этого используется несколько инструментов, в том числе – карты и мини-атласы, размещенные на сайте проекта, где население может получить полную информацию о своем и других микрорайонах города.  В частности, это информация об образовании, здравоохранении, уровне бедности, наличии и состоянии инфраструктуры, и т.д.</a:t>
            </a:r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0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650" y="195525"/>
            <a:ext cx="8461375" cy="45250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Типы практик / проектов БУН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821949"/>
            <a:ext cx="8478837" cy="536048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Проекты БУН реализуются в большинстве стран мира, и они очень разнообразны, поскольку приспосабливаются к поставленным  задачам и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местным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условиям. Условно их можно разделить на следующие типы: 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Партисипаторное бюджетирование (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participatory budgeting)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, или «модель Порту Аллегри»</a:t>
            </a:r>
            <a:endParaRPr lang="en-US" sz="2200" dirty="0" smtClean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Проекты </a:t>
            </a: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развития силами местных сообществ</a:t>
            </a:r>
            <a:r>
              <a:rPr lang="en-US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(Community Driven 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Development, </a:t>
            </a:r>
            <a:r>
              <a:rPr lang="en-US" sz="22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CDD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) – ВБ, агентства ООН, и т.д.; </a:t>
            </a: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Проекты местного развития под управлением сообществ 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(</a:t>
            </a:r>
            <a:r>
              <a:rPr lang="ru-RU" sz="2200" dirty="0" err="1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Community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2200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Led</a:t>
            </a: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2200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Local</a:t>
            </a: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2200" dirty="0" err="1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Development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, CLL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D) – 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агентства Европейского Союза;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Социальные Инвестиционные </a:t>
            </a: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Фонды 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(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Social </a:t>
            </a:r>
            <a:r>
              <a:rPr lang="en-US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investment 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Fund, </a:t>
            </a:r>
            <a:r>
              <a:rPr lang="en-US" sz="22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SIF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), ВБ</a:t>
            </a:r>
            <a:endParaRPr lang="en-US" sz="2200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Смешанные 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практики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(</a:t>
            </a: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пример: Проект сельского развития, Киргизстан, ВБ) </a:t>
            </a:r>
            <a:r>
              <a:rPr lang="en-US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</a:t>
            </a:r>
            <a:endParaRPr lang="ru-RU" sz="2200" dirty="0" smtClean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Прочие практики БУН</a:t>
            </a:r>
            <a:endParaRPr lang="en-US" sz="2200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400" dirty="0">
              <a:latin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0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0363" y="1490846"/>
            <a:ext cx="8251374" cy="475982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04967" y="305548"/>
            <a:ext cx="8270543" cy="541468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Cambria" panose="02040503050406030204" pitchFamily="18" charset="0"/>
              </a:rPr>
              <a:t>Суракарта (Соло), о. Ява, Индонезия</a:t>
            </a:r>
          </a:p>
        </p:txBody>
      </p:sp>
      <p:sp>
        <p:nvSpPr>
          <p:cNvPr id="6" name="Rectangle 5"/>
          <p:cNvSpPr/>
          <p:nvPr/>
        </p:nvSpPr>
        <p:spPr>
          <a:xfrm>
            <a:off x="987810" y="999654"/>
            <a:ext cx="75829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900"/>
              </a:spcBef>
            </a:pPr>
            <a:r>
              <a:rPr lang="en-US" sz="1600" u="sng" dirty="0">
                <a:hlinkClick r:id="rId3"/>
              </a:rPr>
              <a:t>http://www.participatorybudgeting.org/about-participatory-budgeting/what-is-pb/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1808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023" y="1037230"/>
            <a:ext cx="8147713" cy="514520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400" dirty="0"/>
              <a:t>Разработанный список приоритетов направляется в управление планирования городской администрации, который распределяет ресурсы по микрорайонам с учетом этих приоритетов.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400" dirty="0"/>
              <a:t>Население участвует в этом процессе очень активно, поскольку это дает шанс получить финансовые ресурсы и коллективно повлиять на свое будущее. </a:t>
            </a:r>
          </a:p>
          <a:p>
            <a:pPr>
              <a:lnSpc>
                <a:spcPct val="10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ru-RU" sz="2400" dirty="0"/>
              <a:t>Волонтеры, в частности студенты-архитекторы, дизайнеры, и т.д. активно участвуют в процессе организации </a:t>
            </a:r>
            <a:r>
              <a:rPr lang="ru-RU" sz="2400" dirty="0" smtClean="0"/>
              <a:t>обсуждений проектов </a:t>
            </a:r>
            <a:r>
              <a:rPr lang="ru-RU" sz="2400" dirty="0"/>
              <a:t>и планирования </a:t>
            </a:r>
            <a:r>
              <a:rPr lang="ru-RU" sz="2400" dirty="0" smtClean="0"/>
              <a:t>развития своего микрорайона и города в целом.</a:t>
            </a:r>
            <a:endParaRPr lang="ru-RU" sz="2400" dirty="0"/>
          </a:p>
          <a:p>
            <a:pPr>
              <a:lnSpc>
                <a:spcPct val="100000"/>
              </a:lnSpc>
              <a:spcBef>
                <a:spcPts val="900"/>
              </a:spcBef>
            </a:pPr>
            <a:endParaRPr lang="ru-RU" dirty="0"/>
          </a:p>
          <a:p>
            <a:endParaRPr lang="ru-RU" dirty="0"/>
          </a:p>
          <a:p>
            <a:pPr marL="0" indent="0">
              <a:lnSpc>
                <a:spcPct val="100000"/>
              </a:lnSpc>
              <a:spcBef>
                <a:spcPts val="900"/>
              </a:spcBef>
            </a:pPr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64024" y="223661"/>
            <a:ext cx="8325134" cy="541468"/>
          </a:xfrm>
        </p:spPr>
        <p:txBody>
          <a:bodyPr/>
          <a:lstStyle/>
          <a:p>
            <a:pPr algn="ctr"/>
            <a:r>
              <a:rPr lang="ru-RU" sz="2700" b="1" dirty="0">
                <a:solidFill>
                  <a:srgbClr val="0070C0"/>
                </a:solidFill>
                <a:latin typeface="Cambria" panose="02040503050406030204" pitchFamily="18" charset="0"/>
              </a:rPr>
              <a:t>Суракарта (Соло), о. Ява, Индонезия</a:t>
            </a:r>
          </a:p>
        </p:txBody>
      </p:sp>
    </p:spTree>
    <p:extLst>
      <p:ext uri="{BB962C8B-B14F-4D97-AF65-F5344CB8AC3E}">
        <p14:creationId xmlns:p14="http://schemas.microsoft.com/office/powerpoint/2010/main" val="238105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124204"/>
            <a:ext cx="8461375" cy="667366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Эффекты практики 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БУН</a:t>
            </a:r>
            <a:endParaRPr lang="ru-RU" sz="3200" b="1" kern="1200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9" y="946413"/>
            <a:ext cx="8478837" cy="523602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Социальные эффекты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Выявляются и решаются именно те 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проблемы, которые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наиболее приоритетны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для населения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Повышается качество 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жизни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населения через развитие местной социальной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инфраструктуры и улучшение качества услуг</a:t>
            </a:r>
            <a:endParaRPr lang="ru-RU" sz="2400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Повышается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уровень взаимного доверия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населения и власти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Внутри сообщества создаются механизмы обсуждения проблем, 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возникают социальные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связи / сети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,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создаются инициативные группы, которые готовы решать и другие проблемы сообщества 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Снижаются 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иждивенческие настроения,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население вовлекается в решение своих проблем </a:t>
            </a: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 в развитие сообщества в целом</a:t>
            </a:r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45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612775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Социальные эффекты БУН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9" y="1129159"/>
            <a:ext cx="8478837" cy="498100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Местные выборы 2009г. 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</a:rPr>
              <a:t>в Сенегале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 дали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хорошую 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возможность оценить, какое воздействие оказало ПБ на население и в какой степени оно достигло своих целей.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В 88% муниципалитетов были избраны новые мэры. Однако, из 9 муниципалитетов, где было введено ПБ, только в одном мэр не был переизбран. В </a:t>
            </a:r>
            <a:r>
              <a:rPr lang="ru-RU" sz="2200" dirty="0" err="1">
                <a:solidFill>
                  <a:srgbClr val="002060"/>
                </a:solidFill>
                <a:latin typeface="Calibri" panose="020F0502020204030204" pitchFamily="34" charset="0"/>
              </a:rPr>
              <a:t>Матане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 после успеха на выборах предыдущий мэр был назначен на более высокий пост. В </a:t>
            </a:r>
            <a:r>
              <a:rPr lang="ru-RU" sz="2200" dirty="0" err="1">
                <a:solidFill>
                  <a:srgbClr val="002060"/>
                </a:solidFill>
                <a:latin typeface="Calibri" panose="020F0502020204030204" pitchFamily="34" charset="0"/>
              </a:rPr>
              <a:t>М’Бао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 мэр был единственным переизбранным в регионе Дакара, и он стал Президентом Национального </a:t>
            </a: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Собрания Сенегала. </a:t>
            </a:r>
            <a:endParaRPr lang="ru-RU" sz="2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</a:pP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Результаты выборов показывают, что больше нельзя пренебрегать вовлечением населения и консультированием с ним. Мэр г. Дакар построил свою успешную избирательную компанию на этом.  </a:t>
            </a:r>
          </a:p>
          <a:p>
            <a:pPr marL="0" indent="0" algn="r">
              <a:lnSpc>
                <a:spcPct val="100000"/>
              </a:lnSpc>
              <a:spcBef>
                <a:spcPts val="600"/>
              </a:spcBef>
            </a:pP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</a:rPr>
              <a:t>Mamadou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</a:rPr>
              <a:t>Bachir</a:t>
            </a:r>
            <a:r>
              <a:rPr lang="en-US" sz="2200" dirty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Calibri" panose="020F0502020204030204" pitchFamily="34" charset="0"/>
              </a:rPr>
              <a:t>Kanout</a:t>
            </a:r>
            <a:r>
              <a:rPr lang="ru-RU" sz="2200" dirty="0">
                <a:solidFill>
                  <a:srgbClr val="002060"/>
                </a:solidFill>
                <a:latin typeface="Calibri" panose="020F0502020204030204" pitchFamily="34" charset="0"/>
              </a:rPr>
              <a:t>é, </a:t>
            </a:r>
          </a:p>
          <a:p>
            <a:pPr marL="0" indent="0" algn="r">
              <a:lnSpc>
                <a:spcPct val="100000"/>
              </a:lnSpc>
              <a:spcBef>
                <a:spcPts val="600"/>
              </a:spcBef>
            </a:pPr>
            <a:r>
              <a:rPr lang="ru-RU" sz="2200" i="1" dirty="0">
                <a:solidFill>
                  <a:srgbClr val="002060"/>
                </a:solidFill>
                <a:latin typeface="Calibri" panose="020F0502020204030204" pitchFamily="34" charset="0"/>
              </a:rPr>
              <a:t>Директор НПО </a:t>
            </a:r>
            <a:r>
              <a:rPr lang="en-US" sz="2200" i="1" dirty="0" err="1">
                <a:solidFill>
                  <a:srgbClr val="002060"/>
                </a:solidFill>
                <a:latin typeface="Calibri" panose="020F0502020204030204" pitchFamily="34" charset="0"/>
                <a:hlinkClick r:id="rId2"/>
              </a:rPr>
              <a:t>Enda</a:t>
            </a:r>
            <a:r>
              <a:rPr lang="en-US" sz="2200" i="1" dirty="0">
                <a:solidFill>
                  <a:srgbClr val="002060"/>
                </a:solidFill>
                <a:latin typeface="Calibri" panose="020F0502020204030204" pitchFamily="34" charset="0"/>
                <a:hlinkClick r:id="rId2"/>
              </a:rPr>
              <a:t> ECOPOP</a:t>
            </a:r>
            <a:r>
              <a:rPr lang="ru-RU" sz="2200" i="1" dirty="0">
                <a:solidFill>
                  <a:srgbClr val="002060"/>
                </a:solidFill>
                <a:latin typeface="Calibri" panose="020F0502020204030204" pitchFamily="34" charset="0"/>
              </a:rPr>
              <a:t>, Дакар, Сенегал</a:t>
            </a:r>
            <a:endParaRPr lang="ru-RU" sz="2200" dirty="0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124204"/>
            <a:ext cx="8461375" cy="667366"/>
          </a:xfrm>
        </p:spPr>
        <p:txBody>
          <a:bodyPr/>
          <a:lstStyle/>
          <a:p>
            <a:pPr algn="ctr"/>
            <a:r>
              <a:rPr lang="ru-RU" sz="36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Эффекты практики </a:t>
            </a:r>
            <a:r>
              <a:rPr lang="ru-RU" sz="36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БУН</a:t>
            </a:r>
            <a:endParaRPr lang="ru-RU" sz="3600" b="1" kern="1200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9" y="946413"/>
            <a:ext cx="8478837" cy="523602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Экономические и институциональные эффекты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Повышается 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прозрачность 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использования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бюджетных ресурсов; </a:t>
            </a:r>
            <a:endParaRPr lang="ru-RU" sz="2400" dirty="0" smtClean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Реализуется  действенный общественный контроль</a:t>
            </a:r>
            <a:endParaRPr lang="ru-RU" sz="2400" b="1" dirty="0">
              <a:solidFill>
                <a:schemeClr val="tx1">
                  <a:lumMod val="90000"/>
                  <a:lumOff val="10000"/>
                </a:schemeClr>
              </a:solidFill>
              <a:latin typeface="Calibri" panose="020F0502020204030204" pitchFamily="34" charset="0"/>
            </a:endParaRP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Привлекается софинансирование из внебюджетных источников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Доступные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ресурсы используются 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наиболее эффективным образом 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Отдельные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группы населения получают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 опыт и навыки  бюджетирования </a:t>
            </a:r>
            <a:r>
              <a:rPr lang="ru-RU" sz="2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и управления проектами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О</a:t>
            </a:r>
            <a:r>
              <a:rPr lang="ru-RU" sz="2400" b="1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бъекты </a:t>
            </a:r>
            <a:r>
              <a:rPr lang="ru-RU" sz="2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rPr>
              <a:t>бюджетного финансирования эксплуатируются и содержатся существенно эффективнее</a:t>
            </a:r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56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301625"/>
            <a:ext cx="8461375" cy="1031875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Мнение населения Кировской области о результатах ППМИ, 2013 г.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45</a:t>
            </a:fld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424437"/>
              </p:ext>
            </p:extLst>
          </p:nvPr>
        </p:nvGraphicFramePr>
        <p:xfrm>
          <a:off x="-124206" y="2019869"/>
          <a:ext cx="8942771" cy="393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cument" r:id="rId3" imgW="6568723" imgH="2357794" progId="Word.Document.12">
                  <p:embed/>
                </p:oleObj>
              </mc:Choice>
              <mc:Fallback>
                <p:oleObj name="Document" r:id="rId3" imgW="6568723" imgH="23577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24206" y="2019869"/>
                        <a:ext cx="8942771" cy="3930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6" name="Chart 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4792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Chart 3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1942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96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1143454"/>
            <a:ext cx="8461375" cy="1208088"/>
          </a:xfrm>
        </p:spPr>
        <p:txBody>
          <a:bodyPr/>
          <a:lstStyle/>
          <a:p>
            <a:pPr algn="ctr"/>
            <a:r>
              <a:rPr lang="ru-RU" sz="3600" b="1" dirty="0" smtClean="0"/>
              <a:t>Спасибо!</a:t>
            </a:r>
            <a:endParaRPr lang="ru-RU" sz="3600" b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9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105466"/>
            <a:ext cx="8461375" cy="681014"/>
          </a:xfrm>
        </p:spPr>
        <p:txBody>
          <a:bodyPr/>
          <a:lstStyle/>
          <a:p>
            <a:pPr algn="ctr"/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Распространение </a:t>
            </a:r>
            <a:r>
              <a:rPr lang="ru-RU" sz="28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практик БУН </a:t>
            </a:r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в </a:t>
            </a:r>
            <a:r>
              <a:rPr lang="ru-RU" sz="28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мире:</a:t>
            </a:r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2800" b="1" kern="1200" dirty="0">
                <a:solidFill>
                  <a:srgbClr val="C00000"/>
                </a:solidFill>
                <a:latin typeface="Cambria" panose="02040503050406030204" pitchFamily="18" charset="0"/>
              </a:rPr>
              <a:t>«модель Порту Аллегри»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363" y="928048"/>
            <a:ext cx="8478837" cy="5428304"/>
          </a:xfrm>
        </p:spPr>
        <p:txBody>
          <a:bodyPr/>
          <a:lstStyle/>
          <a:p>
            <a:pPr marL="0" indent="0">
              <a:lnSpc>
                <a:spcPct val="90000"/>
              </a:lnSpc>
            </a:pP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Краткая характеристика и особенности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проектов: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В подавляющем большинстве случаев – это городская практика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Реализуется, в основном, на муниципальном уровне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Чаще всего (но не всегда) финансируется из средств городского муниципалитета. 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Проектные идеи 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инициируются населением, 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обрабатываются, обсуждаются с остальными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группами населения и </a:t>
            </a:r>
            <a:r>
              <a:rPr lang="ru-RU" sz="2200" b="1" dirty="0">
                <a:solidFill>
                  <a:srgbClr val="002060"/>
                </a:solidFill>
                <a:latin typeface="Calibri" panose="020F0502020204030204" pitchFamily="34" charset="0"/>
              </a:rPr>
              <a:t>предварительно </a:t>
            </a:r>
            <a:r>
              <a:rPr lang="ru-RU" sz="2200" b="1" dirty="0" smtClean="0">
                <a:solidFill>
                  <a:srgbClr val="002060"/>
                </a:solidFill>
                <a:latin typeface="Calibri" panose="020F0502020204030204" pitchFamily="34" charset="0"/>
              </a:rPr>
              <a:t>отбираются  избранными населением или отобранными по жребию группами граждан («бюджетными комитетами», рабочими группами, и т.д.); 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Дорабатываются при участии администрации муниципалитета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Утверждаются городским советом и вносятся в бюджет 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2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Население в той или иной степени участвует во всех этапах проекта</a:t>
            </a:r>
          </a:p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85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0"/>
            <a:ext cx="8461375" cy="1073101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Распространение практик 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БУН </a:t>
            </a:r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в 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мире: </a:t>
            </a:r>
            <a:r>
              <a:rPr lang="ru-RU" sz="3200" b="1" kern="12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«модель Порту Аллегри»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 - 2015г.</a:t>
            </a:r>
            <a:endParaRPr lang="ru-RU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18" y="1214650"/>
            <a:ext cx="8379754" cy="485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0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363" y="282887"/>
            <a:ext cx="8461375" cy="681014"/>
          </a:xfrm>
        </p:spPr>
        <p:txBody>
          <a:bodyPr/>
          <a:lstStyle/>
          <a:p>
            <a:pPr algn="ctr"/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Распространение </a:t>
            </a:r>
            <a:r>
              <a:rPr lang="ru-RU" sz="28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практик БУН </a:t>
            </a:r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в </a:t>
            </a:r>
            <a:r>
              <a:rPr lang="ru-RU" sz="28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мире:</a:t>
            </a:r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/>
            </a:r>
            <a:b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2800" b="1" kern="1200" dirty="0">
                <a:solidFill>
                  <a:srgbClr val="C00000"/>
                </a:solidFill>
                <a:latin typeface="Cambria" panose="02040503050406030204" pitchFamily="18" charset="0"/>
              </a:rPr>
              <a:t>«модель Порту Аллегри»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7" y="1228298"/>
            <a:ext cx="8478837" cy="512805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По </a:t>
            </a:r>
            <a:r>
              <a:rPr lang="ru-RU" sz="2400" dirty="0">
                <a:solidFill>
                  <a:srgbClr val="002060"/>
                </a:solidFill>
                <a:latin typeface="Calibri" panose="020F0502020204030204" pitchFamily="34" charset="0"/>
              </a:rPr>
              <a:t>оценкам специалистов по БУН, всего на 2013 год в мире насчитывалось около трех тысяч муниципалитетов, практикующих БУН, аналогичных модели Порту Аллегри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.</a:t>
            </a:r>
          </a:p>
          <a:p>
            <a:pPr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Но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!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Есть очень много практик, выпадающих из поля зрения специалистов и, в частности, не отмеченных на карте. Например, на карте практически нет проектов в Центральной и Северной Европе, например, в Голландии</a:t>
            </a:r>
            <a:r>
              <a:rPr lang="en-US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и в Шотландии – об этом ниже.</a:t>
            </a:r>
          </a:p>
          <a:p>
            <a:pPr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002060"/>
                </a:solidFill>
                <a:latin typeface="Calibri" panose="020F0502020204030204" pitchFamily="34" charset="0"/>
              </a:rPr>
              <a:t>По грубым оценкам, в настоящее время эту модель БУН практикуют 5-7 тысяч муниципалитетов</a:t>
            </a:r>
          </a:p>
          <a:p>
            <a:pPr>
              <a:lnSpc>
                <a:spcPct val="9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В России модель Порту Аллегри реализуется при поддержке Европейского Университета в Санкт-Петербурге в нескольких регионах: в 10 городских поселениях Кировской области, в Череповце и Сосновом Бору, Ленинградской области и в Санкт-Петербурге (пилот в 2районах с 2016г.)  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>
              <a:lnSpc>
                <a:spcPct val="80000"/>
              </a:lnSpc>
              <a:buFont typeface="Courier New" panose="02070309020205020404" pitchFamily="49" charset="0"/>
              <a:buChar char="o"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5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790196"/>
          </a:xfrm>
        </p:spPr>
        <p:txBody>
          <a:bodyPr/>
          <a:lstStyle/>
          <a:p>
            <a:pPr algn="ctr"/>
            <a:r>
              <a:rPr lang="ru-RU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Практики БУН в</a:t>
            </a:r>
            <a:r>
              <a:rPr lang="en-US" sz="32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 </a:t>
            </a:r>
            <a:r>
              <a:rPr lang="ru-RU" sz="3200" b="1" kern="1200" dirty="0" smtClean="0">
                <a:solidFill>
                  <a:srgbClr val="0070C0"/>
                </a:solidFill>
                <a:latin typeface="Cambria" panose="02040503050406030204" pitchFamily="18" charset="0"/>
              </a:rPr>
              <a:t>Великобритании </a:t>
            </a:r>
            <a:endParaRPr lang="ru-RU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 rotWithShape="1">
          <a:blip r:embed="rId2"/>
          <a:srcRect l="42804" t="15745" r="21363" b="10733"/>
          <a:stretch/>
        </p:blipFill>
        <p:spPr bwMode="auto">
          <a:xfrm>
            <a:off x="2694065" y="1446663"/>
            <a:ext cx="3962324" cy="45715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2986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89" y="301625"/>
            <a:ext cx="8461375" cy="885730"/>
          </a:xfrm>
        </p:spPr>
        <p:txBody>
          <a:bodyPr/>
          <a:lstStyle/>
          <a:p>
            <a:pPr algn="ctr"/>
            <a: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  <a:t>Распространение практик БУН в мире:</a:t>
            </a:r>
            <a:br>
              <a:rPr lang="ru-RU" sz="2800" b="1" kern="1200" dirty="0"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en-US" sz="2800" b="1" kern="12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SIF, CDD, CLDD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7" y="1290590"/>
            <a:ext cx="8478837" cy="493436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ru-RU" sz="2400" dirty="0" smtClean="0"/>
              <a:t>Краткая характеристика и особенности проектов: 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alibri" panose="020F0502020204030204" pitchFamily="34" charset="0"/>
              </a:rPr>
              <a:t>Финансируются не только (и не столько) из национальных бюджетов, но и из средств международных финансовых институтов и агентств развитии (ВБ, агентства ООН, Европейские Социальные фонды, и т.д.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alibri" panose="020F0502020204030204" pitchFamily="34" charset="0"/>
              </a:rPr>
              <a:t>Проекты рассчитаны несколько лет (4-5 лет) и часто продолжаются и дальше. 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alibri" panose="020F0502020204030204" pitchFamily="34" charset="0"/>
              </a:rPr>
              <a:t>Выполняются не в одном муниципальном образовании, а сразу по всей стране или на достаточно большой территории страны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alibri" panose="020F0502020204030204" pitchFamily="34" charset="0"/>
              </a:rPr>
              <a:t>Как правило, предполагается местное софинансирование (муниципалитеты, население, спонсоры)</a:t>
            </a: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alibri" panose="020F0502020204030204" pitchFamily="34" charset="0"/>
              </a:rPr>
              <a:t>Финансовые ресурсы распределяются между проектами на конкурсной основе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</a:rPr>
              <a:t>(SIF</a:t>
            </a:r>
            <a:r>
              <a:rPr lang="en-US" sz="2000" dirty="0" smtClean="0">
                <a:latin typeface="Calibri" panose="020F0502020204030204" pitchFamily="34" charset="0"/>
              </a:rPr>
              <a:t>) </a:t>
            </a:r>
            <a:r>
              <a:rPr lang="ru-RU" sz="2000" dirty="0" smtClean="0">
                <a:latin typeface="Calibri" panose="020F0502020204030204" pitchFamily="34" charset="0"/>
              </a:rPr>
              <a:t>или распределяются между участниками проекта по объективным критериям (бедности, удаленности,..) </a:t>
            </a:r>
            <a:r>
              <a:rPr lang="en-US" sz="2000" dirty="0" smtClean="0">
                <a:latin typeface="Calibri" panose="020F0502020204030204" pitchFamily="34" charset="0"/>
              </a:rPr>
              <a:t> (CDD)</a:t>
            </a:r>
            <a:endParaRPr lang="ru-RU" sz="2000" dirty="0" smtClean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Calibri" panose="020F0502020204030204" pitchFamily="34" charset="0"/>
              </a:rPr>
              <a:t>Основные критерии отбора связаны с активностью участия населения в проекте </a:t>
            </a:r>
            <a:r>
              <a:rPr lang="en-US" sz="2000" dirty="0" smtClean="0">
                <a:latin typeface="Calibri" panose="020F0502020204030204" pitchFamily="34" charset="0"/>
              </a:rPr>
              <a:t>(SIF)</a:t>
            </a:r>
            <a:endParaRPr lang="ru-RU" sz="2000" dirty="0" smtClean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ru-RU" sz="2800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3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orldBankGroupPlaceholder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ull Page Interior">
  <a:themeElements>
    <a:clrScheme name="World Bank Approved">
      <a:dk1>
        <a:srgbClr val="021F43"/>
      </a:dk1>
      <a:lt1>
        <a:sysClr val="window" lastClr="FFFFFF"/>
      </a:lt1>
      <a:dk2>
        <a:srgbClr val="000000"/>
      </a:dk2>
      <a:lt2>
        <a:srgbClr val="139AF0"/>
      </a:lt2>
      <a:accent1>
        <a:srgbClr val="0A5157"/>
      </a:accent1>
      <a:accent2>
        <a:srgbClr val="18B844"/>
      </a:accent2>
      <a:accent3>
        <a:srgbClr val="E79B08"/>
      </a:accent3>
      <a:accent4>
        <a:srgbClr val="920016"/>
      </a:accent4>
      <a:accent5>
        <a:srgbClr val="532C63"/>
      </a:accent5>
      <a:accent6>
        <a:srgbClr val="128F9C"/>
      </a:accent6>
      <a:hlink>
        <a:srgbClr val="AF7B05"/>
      </a:hlink>
      <a:folHlink>
        <a:srgbClr val="0B5740"/>
      </a:folHlink>
    </a:clrScheme>
    <a:fontScheme name="World Bank Arial">
      <a:majorFont>
        <a:latin typeface="Arial Bold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15888" marR="0" indent="-115888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Char char="•"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WBG-Any_Logo</Template>
  <TotalTime>7281</TotalTime>
  <Words>3200</Words>
  <Application>Microsoft Office PowerPoint</Application>
  <PresentationFormat>On-screen Show (4:3)</PresentationFormat>
  <Paragraphs>355</Paragraphs>
  <Slides>46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60" baseType="lpstr">
      <vt:lpstr>ＭＳ Ｐゴシック</vt:lpstr>
      <vt:lpstr>ＭＳ Ｐゴシック</vt:lpstr>
      <vt:lpstr>Andes ExtraLight</vt:lpstr>
      <vt:lpstr>Arial</vt:lpstr>
      <vt:lpstr>Arial Bold</vt:lpstr>
      <vt:lpstr>Calibri</vt:lpstr>
      <vt:lpstr>Cambria</vt:lpstr>
      <vt:lpstr>Courier New</vt:lpstr>
      <vt:lpstr>Times New Roman</vt:lpstr>
      <vt:lpstr>Trebuchet MS</vt:lpstr>
      <vt:lpstr>Wingdings</vt:lpstr>
      <vt:lpstr>WorldBankGroupPlaceholder</vt:lpstr>
      <vt:lpstr>Full Page Interior</vt:lpstr>
      <vt:lpstr>Document</vt:lpstr>
      <vt:lpstr>Городские Практики бюджетирования с участием населения: международный опыт и его применимость в российских условиях</vt:lpstr>
      <vt:lpstr>Содержание презентации</vt:lpstr>
      <vt:lpstr>Структура презентации</vt:lpstr>
      <vt:lpstr>Типы практик / проектов БУН</vt:lpstr>
      <vt:lpstr>Распространение практик БУН в мире: «модель Порту Аллегри»</vt:lpstr>
      <vt:lpstr>Распространение практик БУН в мире: «модель Порту Аллегри» - 2015г.</vt:lpstr>
      <vt:lpstr>Распространение практик БУН в мире: «модель Порту Аллегри»</vt:lpstr>
      <vt:lpstr>Практики БУН в Великобритании </vt:lpstr>
      <vt:lpstr>Распространение практик БУН в мире: SIF, CDD, CLDD</vt:lpstr>
      <vt:lpstr>Проекты развития силами местных сообществ (CDD, CLDD, )</vt:lpstr>
      <vt:lpstr>Распространение практик БУН в мире: SIF, CDD, CLDD</vt:lpstr>
      <vt:lpstr>Проекты ППМИ в России</vt:lpstr>
      <vt:lpstr>ППМИ как практика, основанная  на модели СИФ</vt:lpstr>
      <vt:lpstr>Отличительные черты ППМИ</vt:lpstr>
      <vt:lpstr>Распространение других практик БУН в мире</vt:lpstr>
      <vt:lpstr>Примеры проектов и практик ПБ</vt:lpstr>
      <vt:lpstr>Примеры проектов и практик ПБ</vt:lpstr>
      <vt:lpstr>PowerPoint Presentation</vt:lpstr>
      <vt:lpstr>Лиссабон, Партисипаторный Бюджет</vt:lpstr>
      <vt:lpstr>Лиссабон, Партисипаторный Бюджет</vt:lpstr>
      <vt:lpstr>Лиссабон, Партисипаторный Бюджет</vt:lpstr>
      <vt:lpstr>PowerPoint Presentation</vt:lpstr>
      <vt:lpstr>Лиссабон, Партисипаторный Бюджет</vt:lpstr>
      <vt:lpstr>Лиссабон, Партисипаторный Бюджет</vt:lpstr>
      <vt:lpstr>Лиссабон, Партисипаторный Бюджет</vt:lpstr>
      <vt:lpstr>Участие молодежи в ПБ Бостон, США</vt:lpstr>
      <vt:lpstr>Участие молодежи в ИБ Бостон, США</vt:lpstr>
      <vt:lpstr>Участие молодежи в ПБ Бостон, США</vt:lpstr>
      <vt:lpstr>Партисипаторное бюджетирование в Севилье, Испания</vt:lpstr>
      <vt:lpstr>PowerPoint Presentation</vt:lpstr>
      <vt:lpstr>Северная Ирландия, Фонд Социальных Инвестиций</vt:lpstr>
      <vt:lpstr>Северная Ирландия, Фонд Социальных Инвестиций</vt:lpstr>
      <vt:lpstr>Северная Ирландия, Фонд Социальных Инвестиций</vt:lpstr>
      <vt:lpstr>Северная Ирландия, Фонд Социальных Инвестиций</vt:lpstr>
      <vt:lpstr>PowerPoint Presentation</vt:lpstr>
      <vt:lpstr>Проект Сельских Инвестиций (ПСИ), Киргизстан</vt:lpstr>
      <vt:lpstr>Киргизстан, Проект Сельских Инвестиций</vt:lpstr>
      <vt:lpstr>PowerPoint Presentation</vt:lpstr>
      <vt:lpstr>Суракарта (Соло), о. Ява, Индонезия</vt:lpstr>
      <vt:lpstr>Суракарта (Соло), о. Ява, Индонезия</vt:lpstr>
      <vt:lpstr>Суракарта (Соло), о. Ява, Индонезия</vt:lpstr>
      <vt:lpstr>Эффекты практики БУН</vt:lpstr>
      <vt:lpstr>Социальные эффекты БУН</vt:lpstr>
      <vt:lpstr>Эффекты практики БУН</vt:lpstr>
      <vt:lpstr>Мнение населения Кировской области о результатах ППМИ, 2013 г.</vt:lpstr>
      <vt:lpstr>Спасибо!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Программа поддержки местных инициатив</dc:title>
  <dc:creator>Anna Sukhova</dc:creator>
  <cp:lastModifiedBy>user</cp:lastModifiedBy>
  <cp:revision>176</cp:revision>
  <dcterms:created xsi:type="dcterms:W3CDTF">2016-04-27T05:53:51Z</dcterms:created>
  <dcterms:modified xsi:type="dcterms:W3CDTF">2016-11-11T06:46:28Z</dcterms:modified>
</cp:coreProperties>
</file>