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867" r:id="rId1"/>
  </p:sldMasterIdLst>
  <p:notesMasterIdLst>
    <p:notesMasterId r:id="rId43"/>
  </p:notesMasterIdLst>
  <p:handoutMasterIdLst>
    <p:handoutMasterId r:id="rId44"/>
  </p:handoutMasterIdLst>
  <p:sldIdLst>
    <p:sldId id="600" r:id="rId2"/>
    <p:sldId id="836" r:id="rId3"/>
    <p:sldId id="814" r:id="rId4"/>
    <p:sldId id="815" r:id="rId5"/>
    <p:sldId id="795" r:id="rId6"/>
    <p:sldId id="826" r:id="rId7"/>
    <p:sldId id="817" r:id="rId8"/>
    <p:sldId id="819" r:id="rId9"/>
    <p:sldId id="820" r:id="rId10"/>
    <p:sldId id="821" r:id="rId11"/>
    <p:sldId id="829" r:id="rId12"/>
    <p:sldId id="833" r:id="rId13"/>
    <p:sldId id="840" r:id="rId14"/>
    <p:sldId id="843" r:id="rId15"/>
    <p:sldId id="845" r:id="rId16"/>
    <p:sldId id="844" r:id="rId17"/>
    <p:sldId id="868" r:id="rId18"/>
    <p:sldId id="841" r:id="rId19"/>
    <p:sldId id="838" r:id="rId20"/>
    <p:sldId id="846" r:id="rId21"/>
    <p:sldId id="847" r:id="rId22"/>
    <p:sldId id="848" r:id="rId23"/>
    <p:sldId id="849" r:id="rId24"/>
    <p:sldId id="850" r:id="rId25"/>
    <p:sldId id="851" r:id="rId26"/>
    <p:sldId id="852" r:id="rId27"/>
    <p:sldId id="853" r:id="rId28"/>
    <p:sldId id="854" r:id="rId29"/>
    <p:sldId id="856" r:id="rId30"/>
    <p:sldId id="857" r:id="rId31"/>
    <p:sldId id="858" r:id="rId32"/>
    <p:sldId id="859" r:id="rId33"/>
    <p:sldId id="860" r:id="rId34"/>
    <p:sldId id="862" r:id="rId35"/>
    <p:sldId id="863" r:id="rId36"/>
    <p:sldId id="861" r:id="rId37"/>
    <p:sldId id="865" r:id="rId38"/>
    <p:sldId id="866" r:id="rId39"/>
    <p:sldId id="867" r:id="rId40"/>
    <p:sldId id="842" r:id="rId41"/>
    <p:sldId id="610" r:id="rId42"/>
  </p:sldIdLst>
  <p:sldSz cx="9144000" cy="6858000" type="screen4x3"/>
  <p:notesSz cx="6805613" cy="9939338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2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ugovkina NS" initials="PN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0000"/>
    <a:srgbClr val="FF6A05"/>
    <a:srgbClr val="FF832F"/>
    <a:srgbClr val="FF3300"/>
    <a:srgbClr val="B40000"/>
    <a:srgbClr val="0000FF"/>
    <a:srgbClr val="FFA86D"/>
    <a:srgbClr val="FF8F43"/>
    <a:srgbClr val="FF9D5B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43" autoAdjust="0"/>
    <p:restoredTop sz="90231" autoAdjust="0"/>
  </p:normalViewPr>
  <p:slideViewPr>
    <p:cSldViewPr snapToGrid="0">
      <p:cViewPr varScale="1">
        <p:scale>
          <a:sx n="85" d="100"/>
          <a:sy n="85" d="100"/>
        </p:scale>
        <p:origin x="-1613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-1146" y="-84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gorov\Desktop\&#1055;&#1055;&#1052;&#1048;\&#1050;&#1086;&#1085;&#1092;&#1077;&#1088;&#1077;&#1085;&#1094;&#1080;&#1103;%2019-20.10\&#1048;&#1085;&#1092;&#1086;&#1088;&#1084;&#1072;&#1094;&#1080;&#1103;%20&#1076;&#1083;&#1103;%20&#1087;&#1083;&#1072;&#1082;&#1072;&#1090;&#1086;&#1074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6096906541478078E-2"/>
          <c:y val="3.1471523814333102E-2"/>
          <c:w val="0.69424878054039207"/>
          <c:h val="0.9131596859921060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Лист1!$A$3</c:f>
              <c:strCache>
                <c:ptCount val="1"/>
                <c:pt idx="0">
                  <c:v>ППМИ в городских и сельских поселениях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 (план)</c:v>
                </c:pt>
              </c:strCache>
            </c:strRef>
          </c:cat>
          <c:val>
            <c:numRef>
              <c:f>Лист1!$B$3:$F$3</c:f>
              <c:numCache>
                <c:formatCode>General</c:formatCode>
                <c:ptCount val="5"/>
                <c:pt idx="0">
                  <c:v>53</c:v>
                </c:pt>
                <c:pt idx="1">
                  <c:v>93</c:v>
                </c:pt>
                <c:pt idx="2">
                  <c:v>168</c:v>
                </c:pt>
                <c:pt idx="3">
                  <c:v>200</c:v>
                </c:pt>
                <c:pt idx="4">
                  <c:v>200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ППМИ в городах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0"/>
                  <c:y val="-4.92209473003941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ru-RU"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 (план)</c:v>
                </c:pt>
              </c:strCache>
            </c:strRef>
          </c:cat>
          <c:val>
            <c:numRef>
              <c:f>Лист1!$B$4:$F$4</c:f>
              <c:numCache>
                <c:formatCode>General</c:formatCode>
                <c:ptCount val="5"/>
                <c:pt idx="3">
                  <c:v>11</c:v>
                </c:pt>
                <c:pt idx="4">
                  <c:v>60</c:v>
                </c:pt>
              </c:numCache>
            </c:numRef>
          </c:val>
        </c:ser>
        <c:ser>
          <c:idx val="2"/>
          <c:order val="2"/>
          <c:tx>
            <c:strRef>
              <c:f>Лист1!$A$5</c:f>
              <c:strCache>
                <c:ptCount val="1"/>
                <c:pt idx="0">
                  <c:v>Доходо-генерирующие проекты в рамках ППМИ</c:v>
                </c:pt>
              </c:strCache>
            </c:strRef>
          </c:tx>
          <c:invertIfNegative val="0"/>
          <c:dLbls>
            <c:dLbl>
              <c:idx val="4"/>
              <c:layout>
                <c:manualLayout>
                  <c:x val="0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Лист1!$B$1:$F$1</c:f>
              <c:strCach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 (план)</c:v>
                </c:pt>
              </c:strCache>
            </c:strRef>
          </c:cat>
          <c:val>
            <c:numRef>
              <c:f>Лист1!$B$5:$F$5</c:f>
              <c:numCache>
                <c:formatCode>General</c:formatCode>
                <c:ptCount val="5"/>
                <c:pt idx="4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4562816"/>
        <c:axId val="124580992"/>
      </c:barChart>
      <c:catAx>
        <c:axId val="1245628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24580992"/>
        <c:crosses val="autoZero"/>
        <c:auto val="1"/>
        <c:lblAlgn val="ctr"/>
        <c:lblOffset val="100"/>
        <c:noMultiLvlLbl val="0"/>
      </c:catAx>
      <c:valAx>
        <c:axId val="124580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2456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331618685463109"/>
          <c:y val="5.7743499950731782E-2"/>
          <c:w val="0.2380368132968616"/>
          <c:h val="0.84608188966072628"/>
        </c:manualLayout>
      </c:layout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988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461" tIns="46732" rIns="93461" bIns="46732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038" y="0"/>
            <a:ext cx="2947987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461" tIns="46732" rIns="93461" bIns="46732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863"/>
            <a:ext cx="294798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461" tIns="46732" rIns="93461" bIns="46732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038" y="9440863"/>
            <a:ext cx="2947987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461" tIns="46732" rIns="93461" bIns="46732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DE335241-0833-4ABB-9CDF-292D61310C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9037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7988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461" tIns="46732" rIns="93461" bIns="46732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7987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461" tIns="46732" rIns="93461" bIns="46732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7713"/>
            <a:ext cx="4970462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2813"/>
            <a:ext cx="5443537" cy="446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461" tIns="46732" rIns="93461" bIns="467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798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461" tIns="46732" rIns="93461" bIns="46732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7987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461" tIns="46732" rIns="93461" bIns="46732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FA2F8A3-2B38-4BB1-B6C3-0F04F209C7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6639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34" charset="-128"/>
        <a:cs typeface="ＭＳ Ｐゴシック" pitchFamily="-11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2" charset="0"/>
        <a:ea typeface="ＭＳ Ｐゴシック" pitchFamily="34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 txBox="1">
            <a:spLocks noGrp="1" noChangeArrowheads="1"/>
          </p:cNvSpPr>
          <p:nvPr/>
        </p:nvSpPr>
        <p:spPr bwMode="auto">
          <a:xfrm>
            <a:off x="3856038" y="9440863"/>
            <a:ext cx="2947987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104" tIns="46552" rIns="93104" bIns="46552" anchor="b"/>
          <a:lstStyle>
            <a:lvl1pPr defTabSz="922338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22338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22338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22338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22338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defTabSz="9223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defTabSz="9223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defTabSz="9223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defTabSz="922338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0F1EA704-0F9B-476A-BE5D-2F2722D685D5}" type="slidenum">
              <a:rPr lang="ru-RU" sz="1200"/>
              <a:pPr algn="r" eaLnBrk="1" hangingPunct="1"/>
              <a:t>1</a:t>
            </a:fld>
            <a:endParaRPr lang="ru-RU" sz="120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8875" cy="3727450"/>
          </a:xfrm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21225"/>
            <a:ext cx="5446713" cy="4471988"/>
          </a:xfrm>
          <a:noFill/>
        </p:spPr>
        <p:txBody>
          <a:bodyPr lIns="93104" tIns="46552" rIns="93104" bIns="46552"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467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6725" y="1143000"/>
            <a:ext cx="8229600" cy="50212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76250" y="64039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849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2BDABF-93CA-422F-A7B4-8153C9EF60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19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90525" y="637540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5" name="Picture 15" descr="22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5" descr="222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3" descr="logo.jp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1588"/>
            <a:ext cx="64928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57300" y="104775"/>
            <a:ext cx="7429500" cy="4857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407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90525" y="637540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5" name="Picture 15" descr="22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5" descr="222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3" descr="logo.jp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1588"/>
            <a:ext cx="64928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57300" y="104775"/>
            <a:ext cx="7429500" cy="4857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4647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90525" y="637540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5" name="Picture 15" descr="22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5" descr="222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" cy="85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3" descr="logo.jp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1588"/>
            <a:ext cx="64928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57300" y="104775"/>
            <a:ext cx="7429500" cy="4857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83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047750"/>
            <a:ext cx="8229600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7625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984734A-B10D-4B39-92BB-9CE2282FEE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 userDrawn="1"/>
        </p:nvGrpSpPr>
        <p:grpSpPr>
          <a:xfrm>
            <a:off x="0" y="0"/>
            <a:ext cx="9144000" cy="858838"/>
            <a:chOff x="0" y="0"/>
            <a:chExt cx="9144000" cy="858838"/>
          </a:xfrm>
        </p:grpSpPr>
        <p:pic>
          <p:nvPicPr>
            <p:cNvPr id="7" name="Picture 15" descr="222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85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5" descr="222"/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00200" cy="85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3" descr="logo.jpg"/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5" y="1588"/>
              <a:ext cx="649288" cy="854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257300" y="104775"/>
            <a:ext cx="74295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4" r:id="rId2"/>
    <p:sldLayoutId id="2147483876" r:id="rId3"/>
    <p:sldLayoutId id="2147483878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500" b="1" kern="1200">
          <a:solidFill>
            <a:schemeClr val="bg1"/>
          </a:solidFill>
          <a:latin typeface="Times New Roman" pitchFamily="18" charset="0"/>
          <a:ea typeface="+mj-ea"/>
          <a:cs typeface="Times New Roman" pitchFamily="18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9"/>
          <p:cNvGrpSpPr>
            <a:grpSpLocks/>
          </p:cNvGrpSpPr>
          <p:nvPr/>
        </p:nvGrpSpPr>
        <p:grpSpPr bwMode="auto">
          <a:xfrm>
            <a:off x="0" y="0"/>
            <a:ext cx="9144000" cy="1493838"/>
            <a:chOff x="0" y="0"/>
            <a:chExt cx="9144000" cy="1493838"/>
          </a:xfrm>
        </p:grpSpPr>
        <p:pic>
          <p:nvPicPr>
            <p:cNvPr id="2056" name="Picture 15" descr="22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1493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7" name="Picture 15" descr="222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00200" cy="1493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1" name="Прямоугольник 12"/>
          <p:cNvSpPr>
            <a:spLocks noChangeArrowheads="1"/>
          </p:cNvSpPr>
          <p:nvPr/>
        </p:nvSpPr>
        <p:spPr bwMode="auto">
          <a:xfrm>
            <a:off x="1508125" y="344488"/>
            <a:ext cx="7439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9F9F9"/>
                </a:solidFill>
                <a:latin typeface="Times New Roman" pitchFamily="18" charset="0"/>
                <a:cs typeface="Times New Roman" pitchFamily="18" charset="0"/>
              </a:rPr>
              <a:t>Министерство финансов Тверской области</a:t>
            </a:r>
            <a:endParaRPr lang="ru-RU" sz="2400" dirty="0">
              <a:solidFill>
                <a:srgbClr val="F9F9F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13" descr="log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0"/>
            <a:ext cx="1136650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13"/>
          <p:cNvSpPr>
            <a:spLocks noChangeArrowheads="1"/>
          </p:cNvSpPr>
          <p:nvPr/>
        </p:nvSpPr>
        <p:spPr bwMode="auto">
          <a:xfrm>
            <a:off x="403987" y="6380488"/>
            <a:ext cx="83597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8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8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1 ноября 2016 года</a:t>
            </a:r>
            <a:endParaRPr lang="ru-RU" sz="1800" dirty="0">
              <a:solidFill>
                <a:srgbClr val="CC0000"/>
              </a:solidFill>
            </a:endParaRPr>
          </a:p>
        </p:txBody>
      </p:sp>
      <p:sp>
        <p:nvSpPr>
          <p:cNvPr id="12" name="Прямоугольник 13"/>
          <p:cNvSpPr>
            <a:spLocks noChangeArrowheads="1"/>
          </p:cNvSpPr>
          <p:nvPr/>
        </p:nvSpPr>
        <p:spPr bwMode="auto">
          <a:xfrm>
            <a:off x="392112" y="1838326"/>
            <a:ext cx="8359775" cy="261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sz="3600" b="1" dirty="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Программа поддержки </a:t>
            </a:r>
          </a:p>
          <a:p>
            <a:r>
              <a:rPr lang="ru-RU" sz="3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местных инициатив</a:t>
            </a:r>
          </a:p>
          <a:p>
            <a:endParaRPr lang="ru-RU" sz="3200" b="1" dirty="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в ГОРОДСКИХ ОКРУГАХ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094" y="2953657"/>
            <a:ext cx="4732036" cy="3402693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3AF7-7F38-4844-A35F-777F5FB6AD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56289" y="78830"/>
            <a:ext cx="7898524" cy="485775"/>
          </a:xfrm>
        </p:spPr>
        <p:txBody>
          <a:bodyPr/>
          <a:lstStyle/>
          <a:p>
            <a:r>
              <a:rPr lang="ru-RU" dirty="0"/>
              <a:t>Примеры проектов ППМИ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8539" y="978885"/>
            <a:ext cx="8314569" cy="5734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Georgia" panose="02040502050405020303" pitchFamily="18" charset="0"/>
                <a:cs typeface="Times New Roman" pitchFamily="18" charset="0"/>
              </a:rPr>
              <a:t>Благоустройство территории</a:t>
            </a:r>
            <a:endParaRPr lang="ru-RU" sz="2400" b="1" dirty="0">
              <a:solidFill>
                <a:prstClr val="black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8539" y="1549604"/>
            <a:ext cx="7818782" cy="5840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Благоустройство </a:t>
            </a:r>
            <a:r>
              <a:rPr lang="ru-RU" sz="1800" b="1" dirty="0">
                <a:solidFill>
                  <a:schemeClr val="tx1"/>
                </a:solidFill>
                <a:latin typeface="Georgia" panose="02040502050405020303" pitchFamily="18" charset="0"/>
              </a:rPr>
              <a:t>городского парка п. </a:t>
            </a:r>
            <a:r>
              <a:rPr lang="ru-RU" sz="18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Максатиха</a:t>
            </a:r>
            <a:endParaRPr lang="ru-RU" sz="18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23" y="3241040"/>
            <a:ext cx="3697356" cy="3490913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924045" y="6202942"/>
            <a:ext cx="1056290" cy="4414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endParaRPr lang="ru-RU" sz="18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529176" y="5694197"/>
            <a:ext cx="1056290" cy="4414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8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  <a:endParaRPr lang="ru-RU" sz="18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238539" y="2133641"/>
          <a:ext cx="405555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9350"/>
                <a:gridCol w="1046205"/>
              </a:tblGrid>
              <a:tr h="23817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Стоимость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1870,5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3817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В</a:t>
                      </a:r>
                      <a:r>
                        <a:rPr lang="ru-RU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ru-RU" baseline="0" dirty="0" err="1" smtClean="0">
                          <a:solidFill>
                            <a:sysClr val="windowText" lastClr="000000"/>
                          </a:solidFill>
                        </a:rPr>
                        <a:t>т.ч</a:t>
                      </a:r>
                      <a:r>
                        <a:rPr lang="ru-RU" baseline="0" dirty="0" smtClean="0">
                          <a:solidFill>
                            <a:sysClr val="windowText" lastClr="000000"/>
                          </a:solidFill>
                        </a:rPr>
                        <a:t>. вклад жителей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221,3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36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Параметры ППМИ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81673"/>
              </p:ext>
            </p:extLst>
          </p:nvPr>
        </p:nvGraphicFramePr>
        <p:xfrm>
          <a:off x="174170" y="935213"/>
          <a:ext cx="8763642" cy="5085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3194"/>
                <a:gridCol w="944380"/>
                <a:gridCol w="846945"/>
                <a:gridCol w="816963"/>
                <a:gridCol w="801974"/>
                <a:gridCol w="1510186"/>
              </a:tblGrid>
              <a:tr h="552928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2014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2015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2017 (прогноз)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19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реализованных проектов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168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211</a:t>
                      </a:r>
                      <a:endParaRPr lang="ru-RU" sz="2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263</a:t>
                      </a: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28">
                <a:tc gridSpan="6"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800" i="1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сельские и городские поселения 200; города 60;</a:t>
                      </a:r>
                      <a:r>
                        <a:rPr lang="ru-RU" sz="1800" i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i="1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доходо</a:t>
                      </a:r>
                      <a:r>
                        <a:rPr lang="ru-RU" sz="1800" i="1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-генерирующие 3</a:t>
                      </a:r>
                      <a:endParaRPr lang="ru-RU" sz="18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19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Стоимость проектов </a:t>
                      </a:r>
                      <a:r>
                        <a:rPr lang="ru-RU" sz="2000" kern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млн руб.)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44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104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174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919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Субсидии из областного бюджета (млн руб.)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25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57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135,5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796">
                <a:tc gridSpan="6"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800" i="1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800" i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сельские и городские поселения 107; города</a:t>
                      </a:r>
                      <a:r>
                        <a:rPr lang="ru-RU" sz="1800" i="1" baseline="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– 24; </a:t>
                      </a:r>
                      <a:r>
                        <a:rPr lang="ru-RU" sz="1800" i="1" baseline="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доходо</a:t>
                      </a:r>
                      <a:r>
                        <a:rPr lang="ru-RU" sz="1800" i="1" baseline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-генерирующие 4,5</a:t>
                      </a:r>
                      <a:endParaRPr lang="ru-RU" sz="180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0"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15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Сумма привлеченных </a:t>
                      </a:r>
                      <a:r>
                        <a:rPr lang="ru-RU" sz="2000" kern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средств населения (млн </a:t>
                      </a: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руб.)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4,2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13,5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26,2</a:t>
                      </a:r>
                      <a:endParaRPr lang="ru-RU" sz="2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33,9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50,0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6150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Доля </a:t>
                      </a:r>
                      <a:r>
                        <a:rPr lang="ru-RU" sz="2000" kern="1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привлеченных внебюджетных средств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10%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13%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15%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15%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17%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Овал 8"/>
          <p:cNvSpPr/>
          <p:nvPr/>
        </p:nvSpPr>
        <p:spPr>
          <a:xfrm>
            <a:off x="8350395" y="4433772"/>
            <a:ext cx="624741" cy="502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8358041" y="1584937"/>
            <a:ext cx="624741" cy="49941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 стрелкой 11"/>
          <p:cNvCxnSpPr/>
          <p:nvPr/>
        </p:nvCxnSpPr>
        <p:spPr>
          <a:xfrm flipV="1">
            <a:off x="4602671" y="4744879"/>
            <a:ext cx="3621470" cy="251012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602671" y="1958849"/>
            <a:ext cx="3621470" cy="251012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Перспективы развития ППМИ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47402" y="1069042"/>
            <a:ext cx="8439398" cy="117213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практик инициативного бюджетирования (ИБ) в городах + интеграция с программами городского развития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7402" y="2566157"/>
            <a:ext cx="8439398" cy="12886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Вовлечение локальных сообществ в процесс выработки и реализации плана развития сельского поселения и реализация «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-генерирующих проектов»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7402" y="4206700"/>
            <a:ext cx="8439398" cy="7687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Использование ИТ-технологий для расширения охвата практик ИБ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7402" y="5388919"/>
            <a:ext cx="8439398" cy="7687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Интеграция программ «Открытого бюджета» и инициативного бюджетирования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250944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519978" y="2616716"/>
            <a:ext cx="7924775" cy="1013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ППМИ в городах Тверской области 2017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действий) </a:t>
            </a:r>
          </a:p>
        </p:txBody>
      </p:sp>
    </p:spTree>
    <p:extLst>
      <p:ext uri="{BB962C8B-B14F-4D97-AF65-F5344CB8AC3E}">
        <p14:creationId xmlns:p14="http://schemas.microsoft.com/office/powerpoint/2010/main" val="45486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Параметры ППМИ  2017 в городах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7402" y="1216979"/>
            <a:ext cx="5050739" cy="644338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проектов (план)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00800" y="1216979"/>
            <a:ext cx="2375646" cy="644338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7402" y="2050695"/>
            <a:ext cx="5050739" cy="644338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сумма субсидии из ОБ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00800" y="2050695"/>
            <a:ext cx="2375646" cy="644338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млн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7402" y="2893378"/>
            <a:ext cx="5050739" cy="644338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из ОБ на 1 проект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400800" y="2893378"/>
            <a:ext cx="2375646" cy="644338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400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>
            <a:stCxn id="5" idx="3"/>
            <a:endCxn id="7" idx="1"/>
          </p:cNvCxnSpPr>
          <p:nvPr/>
        </p:nvCxnSpPr>
        <p:spPr>
          <a:xfrm>
            <a:off x="5298141" y="1539148"/>
            <a:ext cx="1102659" cy="0"/>
          </a:xfrm>
          <a:prstGeom prst="straightConnector1">
            <a:avLst/>
          </a:prstGeom>
          <a:ln w="25400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298141" y="2372864"/>
            <a:ext cx="1102659" cy="0"/>
          </a:xfrm>
          <a:prstGeom prst="straightConnector1">
            <a:avLst/>
          </a:prstGeom>
          <a:ln w="25400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298141" y="3188652"/>
            <a:ext cx="1102659" cy="0"/>
          </a:xfrm>
          <a:prstGeom prst="straightConnector1">
            <a:avLst/>
          </a:prstGeom>
          <a:ln w="25400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47402" y="4906540"/>
            <a:ext cx="5050739" cy="120349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Минимальный уровень софинансирования со стороны жителей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400800" y="4906541"/>
            <a:ext cx="2375646" cy="12034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10%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5298141" y="5514468"/>
            <a:ext cx="1102659" cy="0"/>
          </a:xfrm>
          <a:prstGeom prst="straightConnector1">
            <a:avLst/>
          </a:prstGeom>
          <a:ln w="25400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47402" y="3798813"/>
            <a:ext cx="5050739" cy="791116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Ориентировочная стоимость 1 проекта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400800" y="3798813"/>
            <a:ext cx="2375646" cy="791116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млн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5298141" y="4094087"/>
            <a:ext cx="1102659" cy="0"/>
          </a:xfrm>
          <a:prstGeom prst="straightConnector1">
            <a:avLst/>
          </a:prstGeom>
          <a:ln w="25400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776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Нормативное регулирование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7402" y="1082507"/>
            <a:ext cx="8269069" cy="15710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к государственной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программе «Управление общественными финансами и совершенствование региональной налоговой политики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(Постановление Правительства Тверской области –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7402" y="4682974"/>
            <a:ext cx="8269069" cy="6443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Министерства финансов Тверской области (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246094" y="2653552"/>
            <a:ext cx="7270377" cy="1792942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областного бюджета Тверской области бюджетам муниципальных образований Тверской области субсидий на реализацию программ по поддержке местных инициатив в Тверской области на территории городских округов Тверской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46094" y="5327311"/>
            <a:ext cx="7270377" cy="965913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отдельных вопросах реализации программ по поддержке местных инициатив в Тверской области </a:t>
            </a:r>
          </a:p>
        </p:txBody>
      </p:sp>
    </p:spTree>
    <p:extLst>
      <p:ext uri="{BB962C8B-B14F-4D97-AF65-F5344CB8AC3E}">
        <p14:creationId xmlns:p14="http://schemas.microsoft.com/office/powerpoint/2010/main" val="111977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70280" y="6356350"/>
            <a:ext cx="2133600" cy="365125"/>
          </a:xfrm>
        </p:spPr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Общий алгоритм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1944" y="880418"/>
            <a:ext cx="9091936" cy="5965567"/>
            <a:chOff x="11944" y="880418"/>
            <a:chExt cx="9091936" cy="5965567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885765" y="1570717"/>
              <a:ext cx="4139838" cy="1921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6770" y="880418"/>
              <a:ext cx="4805874" cy="18000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6769" y="2636053"/>
              <a:ext cx="4248026" cy="1693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356039" y="3408412"/>
              <a:ext cx="4747841" cy="1656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1944" y="4727668"/>
              <a:ext cx="5322700" cy="2118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4758856" y="1927955"/>
              <a:ext cx="234486" cy="278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087905" y="3549621"/>
              <a:ext cx="312960" cy="278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804977" y="3649644"/>
              <a:ext cx="551062" cy="278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159922" y="3277448"/>
              <a:ext cx="481886" cy="278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328597" y="2998735"/>
              <a:ext cx="278202" cy="278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868032" y="4235411"/>
              <a:ext cx="551062" cy="2787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849370" y="2206668"/>
              <a:ext cx="152057" cy="165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85603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194980"/>
            <a:ext cx="2133600" cy="365125"/>
          </a:xfrm>
        </p:spPr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Ноябрь-декабрь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19498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99601" y="1044069"/>
            <a:ext cx="6766560" cy="5447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 управления ППМИ в городском округе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176889" y="1703294"/>
            <a:ext cx="1817323" cy="10219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администрации города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01" y="1703294"/>
            <a:ext cx="731340" cy="1042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379694" y="1703294"/>
            <a:ext cx="5656730" cy="1021977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Принимает решение об участии и финансировании</a:t>
            </a:r>
          </a:p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Назначает куратора и менеджера</a:t>
            </a:r>
          </a:p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Контролирует ход реализации 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176889" y="2886635"/>
            <a:ext cx="1817323" cy="115644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Куратор проекта (зам главы)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01" y="2886635"/>
            <a:ext cx="731340" cy="1042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3379694" y="2886635"/>
            <a:ext cx="5656730" cy="1156447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 работу с населением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 реализацию проектов, в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финансирование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Контролирует сроки выполнения мероприятий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176889" y="4231346"/>
            <a:ext cx="1817323" cy="115644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Менеджер проекта (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отдела)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01" y="4231346"/>
            <a:ext cx="731340" cy="1042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379694" y="4231346"/>
            <a:ext cx="5656730" cy="115644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 обеспечение собраний (место, время, информирование)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Заполнение документации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проведения работ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176889" y="5538128"/>
            <a:ext cx="1817323" cy="115644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инициативной группы</a:t>
            </a: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01" y="5538128"/>
            <a:ext cx="731340" cy="1042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3379694" y="5538128"/>
            <a:ext cx="5656730" cy="1156447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работы с сообществом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проведения собрания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сбора средств населения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качества и приемка работы</a:t>
            </a:r>
          </a:p>
        </p:txBody>
      </p:sp>
    </p:spTree>
    <p:extLst>
      <p:ext uri="{BB962C8B-B14F-4D97-AF65-F5344CB8AC3E}">
        <p14:creationId xmlns:p14="http://schemas.microsoft.com/office/powerpoint/2010/main" val="89065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Ноябрь-декабрь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5447" y="990280"/>
            <a:ext cx="1773937" cy="124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20824" y="1044069"/>
            <a:ext cx="6766560" cy="10895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Официальное подтверждение участия городского округа в ППМИ 2017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9212" y="2321131"/>
            <a:ext cx="4659135" cy="4572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городского округа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5447" y="2908329"/>
            <a:ext cx="4659134" cy="453436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Направляет в адрес Министерства финансов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59212" y="3486563"/>
            <a:ext cx="4659135" cy="411961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1 декабря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59212" y="4034010"/>
            <a:ext cx="4659135" cy="841643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Закрепляется </a:t>
            </a:r>
            <a:r>
              <a:rPr lang="ru-RU" sz="1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Куратор и Менеджер ППМИ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городском округе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59212" y="5033713"/>
            <a:ext cx="4659135" cy="58263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ФИО, должность и контактные данные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55446" y="5766078"/>
            <a:ext cx="4659135" cy="805205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единой форме (Приложение – к Приказу)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29642" y="2549731"/>
            <a:ext cx="3741205" cy="4218408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5" name="Прямая со стрелкой 14"/>
          <p:cNvCxnSpPr>
            <a:stCxn id="14" idx="3"/>
          </p:cNvCxnSpPr>
          <p:nvPr/>
        </p:nvCxnSpPr>
        <p:spPr>
          <a:xfrm>
            <a:off x="4814581" y="6168681"/>
            <a:ext cx="411843" cy="0"/>
          </a:xfrm>
          <a:prstGeom prst="straightConnector1">
            <a:avLst/>
          </a:prstGeom>
          <a:ln w="444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Молния 18"/>
          <p:cNvSpPr/>
          <p:nvPr/>
        </p:nvSpPr>
        <p:spPr>
          <a:xfrm>
            <a:off x="4688538" y="4034010"/>
            <a:ext cx="412377" cy="753036"/>
          </a:xfrm>
          <a:prstGeom prst="lightningBol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37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Ноябрь-декабрь (2)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7599" y="903553"/>
            <a:ext cx="1910443" cy="1364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20824" y="1044069"/>
            <a:ext cx="6766560" cy="10895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Инициативная группа жителей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9211" y="2276306"/>
            <a:ext cx="6456741" cy="4572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кампания в местных СМИ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59211" y="2733502"/>
            <a:ext cx="6456741" cy="4572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Оповещение ТСЖ / ТОС / «старших» по домам и т.д.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59211" y="4023452"/>
            <a:ext cx="6456741" cy="4572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Инициатор проекта + Инициативная группа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59211" y="3190698"/>
            <a:ext cx="6456741" cy="4572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НКО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330643" y="4480652"/>
            <a:ext cx="6456741" cy="4572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Готовы проводить работу с жителями по участию в ППМИ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330643" y="4928884"/>
            <a:ext cx="6456741" cy="4572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Понимают механизм работы ППМИ – условия участия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968722" y="3647898"/>
            <a:ext cx="0" cy="375554"/>
          </a:xfrm>
          <a:prstGeom prst="straightConnector1">
            <a:avLst/>
          </a:prstGeom>
          <a:ln w="444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2330643" y="5386084"/>
            <a:ext cx="6456741" cy="4572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идеи по возможным проектам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968722" y="4480652"/>
            <a:ext cx="0" cy="1682404"/>
          </a:xfrm>
          <a:prstGeom prst="straightConnector1">
            <a:avLst/>
          </a:prstGeom>
          <a:ln w="444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159211" y="6218012"/>
            <a:ext cx="6456741" cy="4572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 администрацией города</a:t>
            </a:r>
          </a:p>
        </p:txBody>
      </p:sp>
    </p:spTree>
    <p:extLst>
      <p:ext uri="{BB962C8B-B14F-4D97-AF65-F5344CB8AC3E}">
        <p14:creationId xmlns:p14="http://schemas.microsoft.com/office/powerpoint/2010/main" val="293835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519978" y="2616716"/>
            <a:ext cx="7924775" cy="1013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информация о ППМИ в Тверской области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перспективы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170119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Ноябрь-декабрь (2)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020824" y="1044069"/>
            <a:ext cx="6766560" cy="10895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Подготовительная работа ОМСУ и инициативной группы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4076" y="2275055"/>
            <a:ext cx="8483308" cy="683295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Детальное обсуждение условий, документации и иных важных особенностей участия в ППМИ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04076" y="5235388"/>
            <a:ext cx="8483308" cy="130352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проведению собрания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Дата, место, техническое обеспечение (проектор / доска для записей / видео камера) 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Механизмы оповещения и сбора жителей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4076" y="1126446"/>
            <a:ext cx="1631578" cy="1007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304076" y="3135668"/>
            <a:ext cx="8483308" cy="1875601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потенциально интересных жителям проектов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оценочная стоимость  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реализации в рамках ППМИ (полномочия / типология программы / право собственности / стоимость)</a:t>
            </a:r>
          </a:p>
          <a:p>
            <a:pPr marL="285750" indent="-285750" algn="l">
              <a:buFontTx/>
              <a:buChar char="-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озможные источники финансирования: (а) бюджет (б) местные жители (в) спонсоры (г) некоммерческие организации (д) иные источники</a:t>
            </a:r>
          </a:p>
        </p:txBody>
      </p:sp>
    </p:spTree>
    <p:extLst>
      <p:ext uri="{BB962C8B-B14F-4D97-AF65-F5344CB8AC3E}">
        <p14:creationId xmlns:p14="http://schemas.microsoft.com/office/powerpoint/2010/main" val="290485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446000"/>
            <a:ext cx="2133600" cy="365125"/>
          </a:xfrm>
        </p:spPr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Ограничения по проектам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56481" y="993098"/>
            <a:ext cx="8483308" cy="54335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Типология проектов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330829" y="1990162"/>
            <a:ext cx="6608960" cy="43578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места сбора бытовых отходов 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мусора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330829" y="3338679"/>
            <a:ext cx="6608960" cy="4253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дороги местного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330829" y="1536452"/>
            <a:ext cx="6608960" cy="45371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дворовые территории многоквартирных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домов, парковки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330829" y="2425946"/>
            <a:ext cx="6608960" cy="478616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места массового отдыха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(парки / скверы)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330829" y="2904562"/>
            <a:ext cx="6608960" cy="439271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открытые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водостоки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330829" y="3756846"/>
            <a:ext cx="6608960" cy="419828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прочие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56481" y="5082986"/>
            <a:ext cx="8483308" cy="139317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собственности,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либо общей долевой собственности собственников помещений в многоквартирном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доме - на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общественной инфраструктуры, на развитие которого направлен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56481" y="4363826"/>
            <a:ext cx="8483308" cy="54335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полномочиям муниципального образования</a:t>
            </a:r>
          </a:p>
        </p:txBody>
      </p:sp>
      <p:sp>
        <p:nvSpPr>
          <p:cNvPr id="4" name="Молния 3"/>
          <p:cNvSpPr/>
          <p:nvPr/>
        </p:nvSpPr>
        <p:spPr>
          <a:xfrm>
            <a:off x="8961" y="5441581"/>
            <a:ext cx="412377" cy="753036"/>
          </a:xfrm>
          <a:prstGeom prst="lightningBol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29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446000"/>
            <a:ext cx="2133600" cy="365125"/>
          </a:xfrm>
        </p:spPr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проектов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30975" y="976593"/>
            <a:ext cx="3487990" cy="4253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 дворовых территорий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74" y="1425043"/>
            <a:ext cx="3505091" cy="2336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4983998" y="976593"/>
            <a:ext cx="3487990" cy="4253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Покрытия детских площадок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30975" y="3974437"/>
            <a:ext cx="3487990" cy="4253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Спортивные площадки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83998" y="1425042"/>
            <a:ext cx="3487990" cy="2336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0975" y="4430216"/>
            <a:ext cx="3487990" cy="2252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4983998" y="3974437"/>
            <a:ext cx="3487990" cy="4253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 наблюдение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83998" y="4430217"/>
            <a:ext cx="3487990" cy="2252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0585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Декабрь-февраль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020824" y="1044069"/>
            <a:ext cx="6766560" cy="91532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Собрание жителей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4076" y="2176444"/>
            <a:ext cx="8483308" cy="683295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Даты проведения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собрания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декабрь –февраль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21920" y="949901"/>
            <a:ext cx="1694688" cy="1100708"/>
            <a:chOff x="121920" y="885573"/>
            <a:chExt cx="1694688" cy="1100708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21920" y="885573"/>
              <a:ext cx="1694688" cy="1009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680720" y="1656537"/>
              <a:ext cx="1097280" cy="32974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/>
              <a:endPara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304076" y="2976278"/>
            <a:ext cx="8483308" cy="1032919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удобные для большинства жителей:</a:t>
            </a:r>
          </a:p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проведения (совместно с Администрацией)</a:t>
            </a:r>
          </a:p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проведения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4076" y="4159619"/>
            <a:ext cx="8483308" cy="2561856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предварительную работу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жителями по возможным проектам и проведению собрания: 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Поквартирный обход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Предварительные обсуждения 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Объявления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сайты (форумы) двора 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Телефонный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обзвон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Т.д.</a:t>
            </a:r>
          </a:p>
        </p:txBody>
      </p:sp>
    </p:spTree>
    <p:extLst>
      <p:ext uri="{BB962C8B-B14F-4D97-AF65-F5344CB8AC3E}">
        <p14:creationId xmlns:p14="http://schemas.microsoft.com/office/powerpoint/2010/main" val="102481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Декабрь-февраль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020824" y="1044069"/>
            <a:ext cx="6766560" cy="91532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Собрание жителей (2)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21920" y="949901"/>
            <a:ext cx="1694688" cy="1100708"/>
            <a:chOff x="121920" y="885573"/>
            <a:chExt cx="1694688" cy="1100708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21920" y="885573"/>
              <a:ext cx="1694688" cy="1009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680720" y="1656537"/>
              <a:ext cx="1097280" cy="32974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/>
              <a:endPara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304076" y="2052911"/>
            <a:ext cx="8483308" cy="2223248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 – </a:t>
            </a:r>
            <a:r>
              <a:rPr lang="ru-RU" sz="1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получения дополнительных баллов на конкурсном отборе</a:t>
            </a:r>
          </a:p>
          <a:p>
            <a:pPr marL="342900" indent="-342900" algn="l">
              <a:buAutoNum type="arabicParenR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приглашение на собрания СМИ / освещение итогов собрания в СМИ</a:t>
            </a:r>
          </a:p>
          <a:p>
            <a:pPr marL="342900" indent="-342900" algn="l">
              <a:buAutoNum type="arabicParenR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публикаций в сети Интернет (в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Сайт местной администрации) об участии города в ППМИ и итогах проведения собраний </a:t>
            </a:r>
          </a:p>
          <a:p>
            <a:pPr marL="342900" indent="-342900" algn="l">
              <a:buAutoNum type="arabicParenR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Издание собственной полиграфической продукции, посвященной реализации ППМИ в городском округе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4076" y="4383733"/>
            <a:ext cx="8483308" cy="1425388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число участников собрания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тем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выше балл заявки в конкурсном отборе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50 человек = 12 баллов 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50-100 человек = 13,5 баллов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100 человек = 15 баллов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04076" y="5928116"/>
            <a:ext cx="8483308" cy="793359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 запись собрания – условие допуска заявки к конкурсу (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видео записи собрания – невозможно подать заявку на участие в конкурсе проектов ППМИ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3691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Декабрь-февраль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020824" y="1044069"/>
            <a:ext cx="6766560" cy="91532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Собрание жителей (3)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21920" y="949901"/>
            <a:ext cx="1694688" cy="1100708"/>
            <a:chOff x="121920" y="885573"/>
            <a:chExt cx="1694688" cy="1100708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21920" y="885573"/>
              <a:ext cx="1694688" cy="1009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680720" y="1656537"/>
              <a:ext cx="1097280" cy="32974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/>
              <a:endPara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304076" y="2052911"/>
            <a:ext cx="8483308" cy="324523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обсуждения / решения на собрании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ППМИ – описание программы + условия участия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возможных проектов для реализации 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проекта для реализации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суммы вклада местных жителей и расчет доли от стоимости проекта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механизма сбора средств жителей 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волонтерского (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неденежного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вклада) жителей </a:t>
            </a:r>
          </a:p>
          <a:p>
            <a:pPr marL="342900" indent="-342900" algn="l"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возможностей привлечения спонсоров и некоммерческих организаций в реализацию проекта (денежный и не денежный)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4076" y="5531225"/>
            <a:ext cx="8483308" cy="61856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Обязательное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куратора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(менеджера) ППМИ от администрации городского округа </a:t>
            </a:r>
          </a:p>
        </p:txBody>
      </p:sp>
    </p:spTree>
    <p:extLst>
      <p:ext uri="{BB962C8B-B14F-4D97-AF65-F5344CB8AC3E}">
        <p14:creationId xmlns:p14="http://schemas.microsoft.com/office/powerpoint/2010/main" val="394636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Декабрь-февраль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4076" y="896112"/>
            <a:ext cx="4048468" cy="770979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проведения собрания – оформляется </a:t>
            </a:r>
            <a:r>
              <a:rPr lang="ru-RU" sz="1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4076" y="1820020"/>
            <a:ext cx="4048468" cy="691061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единой форме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Приложение к Приказу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54296" y="896112"/>
            <a:ext cx="4489704" cy="5798566"/>
          </a:xfrm>
          <a:prstGeom prst="rect">
            <a:avLst/>
          </a:prstGeom>
          <a:noFill/>
          <a:ln w="22225">
            <a:solidFill>
              <a:schemeClr val="tx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5" name="Прямая со стрелкой 14"/>
          <p:cNvCxnSpPr/>
          <p:nvPr/>
        </p:nvCxnSpPr>
        <p:spPr>
          <a:xfrm>
            <a:off x="4352544" y="2165550"/>
            <a:ext cx="301752" cy="0"/>
          </a:xfrm>
          <a:prstGeom prst="straightConnector1">
            <a:avLst/>
          </a:prstGeom>
          <a:ln w="444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04076" y="2670775"/>
            <a:ext cx="4048468" cy="2358425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Подписывается</a:t>
            </a:r>
          </a:p>
          <a:p>
            <a:pPr algn="l">
              <a:buAutoNum type="arabicPeriod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собрания (руководитель инициативной группы)</a:t>
            </a:r>
          </a:p>
          <a:p>
            <a:pPr algn="l"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Секретарь собрания</a:t>
            </a:r>
          </a:p>
          <a:p>
            <a:pPr algn="l">
              <a:buAutoNum type="arabicPeriod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 администрации города</a:t>
            </a:r>
          </a:p>
          <a:p>
            <a:pPr algn="l">
              <a:buAutoNum type="arabicPeriod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 НКО (в случае участия в собрании)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04076" y="5163671"/>
            <a:ext cx="4048468" cy="1495149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протоколу собрания прикладываются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Листы регистрации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собрания</a:t>
            </a:r>
          </a:p>
          <a:p>
            <a:pPr marL="285750" indent="-285750" algn="l">
              <a:buFontTx/>
              <a:buChar char="-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 собрания</a:t>
            </a:r>
          </a:p>
        </p:txBody>
      </p:sp>
    </p:spTree>
    <p:extLst>
      <p:ext uri="{BB962C8B-B14F-4D97-AF65-F5344CB8AC3E}">
        <p14:creationId xmlns:p14="http://schemas.microsoft.com/office/powerpoint/2010/main" val="1511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Февраль-март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960837"/>
            <a:ext cx="1410686" cy="1233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020824" y="1044069"/>
            <a:ext cx="6766560" cy="91532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конкурсной документации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04076" y="2321861"/>
            <a:ext cx="8483308" cy="5378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документации утвержден Приказом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05343" y="2859741"/>
            <a:ext cx="8082041" cy="528912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Заявка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участие в конкурсном отборе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(форма утверждена Приказом)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05343" y="3388653"/>
            <a:ext cx="8082041" cy="690288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Письменное подтверждение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участия в ППМИ (форма утверждена Приказом, копия направленного в Министерство финансов письма)</a:t>
            </a:r>
            <a:endParaRPr lang="ru-RU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5343" y="4078941"/>
            <a:ext cx="8082041" cy="654423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 собрания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(форма утверждена Приказом), с приложение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собрания и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листов регистрации </a:t>
            </a:r>
            <a:endParaRPr lang="ru-RU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05343" y="4742327"/>
            <a:ext cx="8082041" cy="2043955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Документы, подтверждающие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обеспечение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за счет средств местного бюджета </a:t>
            </a:r>
          </a:p>
          <a:p>
            <a:pPr algn="l"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Гарантийное письмо, подписанное Главой (администрации) городского округа</a:t>
            </a:r>
          </a:p>
          <a:p>
            <a:pPr algn="l"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подтверждающие оплату расходов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разработку и проверку технической, проектной и сметной документации по проекту в году, предшествующем году реализации проекта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соответствующие расходы указаны 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заявке</a:t>
            </a:r>
          </a:p>
        </p:txBody>
      </p:sp>
    </p:spTree>
    <p:extLst>
      <p:ext uri="{BB962C8B-B14F-4D97-AF65-F5344CB8AC3E}">
        <p14:creationId xmlns:p14="http://schemas.microsoft.com/office/powerpoint/2010/main" val="145785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Февраль-март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294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04076" y="1013014"/>
            <a:ext cx="8483308" cy="5378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документации утвержден Приказом (2)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05343" y="1550893"/>
            <a:ext cx="8082041" cy="1255059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Документы, подтверждающие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муниципальной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собственности,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либо общей долевой собственности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собственников помещений в многоквартирном доме, на объект общественной инфраструктуры, на развитие которого направлен проект</a:t>
            </a:r>
            <a:endParaRPr lang="ru-RU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05343" y="2805948"/>
            <a:ext cx="8082041" cy="986124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Локальные сметы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(сводный сметный расчет) на работы (услуги) в рамках проекта,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согласованные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ГБУ "Тверской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центр по ценообразованию в строительстве"</a:t>
            </a:r>
            <a:endParaRPr lang="ru-RU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05343" y="3792072"/>
            <a:ext cx="8082041" cy="986116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Копии договоров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разработку и проверку сметной и технической документации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случае,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соответствующие расходы указаны в заявке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участие в конкурсном отборе</a:t>
            </a:r>
            <a:endParaRPr lang="ru-RU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5343" y="4778188"/>
            <a:ext cx="8082041" cy="421341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Видеозапись собрания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на магнитном носителе</a:t>
            </a:r>
            <a:endParaRPr lang="ru-RU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5343" y="5199529"/>
            <a:ext cx="8082041" cy="717177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Иные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и информация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необходимые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подтверждения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достоверности представляемых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наиболее полного описания проекта</a:t>
            </a:r>
            <a:endParaRPr lang="ru-RU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89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Февраль-март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294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04076" y="1013014"/>
            <a:ext cx="8483308" cy="5378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Заявка на участие в конкурсном отборе (форма утверждена Приказом)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2005" y="1583401"/>
            <a:ext cx="6383595" cy="52053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38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586470"/>
            <a:ext cx="2133600" cy="365125"/>
          </a:xfrm>
        </p:spPr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56289" y="78830"/>
            <a:ext cx="7898524" cy="485775"/>
          </a:xfrm>
        </p:spPr>
        <p:txBody>
          <a:bodyPr/>
          <a:lstStyle/>
          <a:p>
            <a:r>
              <a:rPr lang="ru-RU" dirty="0"/>
              <a:t>Что такое </a:t>
            </a:r>
            <a:r>
              <a:rPr lang="ru-RU" dirty="0" smtClean="0"/>
              <a:t>ППМИ?</a:t>
            </a:r>
            <a:endParaRPr lang="ru-RU" dirty="0"/>
          </a:p>
        </p:txBody>
      </p:sp>
      <p:pic>
        <p:nvPicPr>
          <p:cNvPr id="15" name="Рисунок 14" descr="C:\Documents and Settings\Shefova\Desktop\Бологое_Березайка_мнения из зала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50" y="3163323"/>
            <a:ext cx="3388731" cy="198472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6" name="Рисунок 15" descr="H:\МБО\ППМИ\10_Открытие объектов\Спировский_Спирово\баня спирово\IMG_039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475" y="3789723"/>
            <a:ext cx="3142570" cy="207096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7" name="Рисунок 16" descr="H:\МБО\ППМИ\10_Открытие объектов\Зубцовский_Зубцовское_ДК_24.08\Открытие\getImage (36)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661" y="4303354"/>
            <a:ext cx="3007659" cy="202142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18" name="Прямоугольник 17"/>
          <p:cNvSpPr/>
          <p:nvPr/>
        </p:nvSpPr>
        <p:spPr>
          <a:xfrm>
            <a:off x="470750" y="5148044"/>
            <a:ext cx="2573724" cy="62784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ru-RU" sz="1800">
                <a:effectLst/>
                <a:latin typeface="Georgia"/>
                <a:ea typeface="Calibri"/>
                <a:cs typeface="Times New Roman"/>
              </a:rPr>
              <a:t>Собрание граждан</a:t>
            </a:r>
            <a:endParaRPr lang="ru-RU" sz="1800">
              <a:effectLst/>
              <a:ea typeface="Calibri"/>
              <a:cs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056014" y="5461968"/>
            <a:ext cx="2881647" cy="7295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ru-RU" sz="1800" dirty="0">
                <a:effectLst/>
                <a:latin typeface="Georgia"/>
                <a:ea typeface="Calibri"/>
                <a:cs typeface="Times New Roman"/>
              </a:rPr>
              <a:t>Субботник – подготовка к реализации проекта</a:t>
            </a:r>
            <a:endParaRPr lang="ru-RU" sz="1800" dirty="0">
              <a:effectLst/>
              <a:ea typeface="Calibri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937661" y="6098179"/>
            <a:ext cx="3007659" cy="7346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1000"/>
              </a:spcAft>
            </a:pPr>
            <a:r>
              <a:rPr lang="ru-RU" sz="1800" dirty="0">
                <a:effectLst/>
                <a:latin typeface="Georgia"/>
                <a:ea typeface="Calibri"/>
                <a:cs typeface="Times New Roman"/>
              </a:rPr>
              <a:t>Торжественное открытие с участием населения</a:t>
            </a:r>
            <a:endParaRPr lang="ru-RU" sz="1800" dirty="0">
              <a:effectLst/>
              <a:ea typeface="Calibri"/>
              <a:cs typeface="Times New Roman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0749" y="960385"/>
            <a:ext cx="8474571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Georgia" panose="02040502050405020303" pitchFamily="18" charset="0"/>
              </a:rPr>
              <a:t>ППМИ</a:t>
            </a:r>
            <a:r>
              <a:rPr lang="ru-RU" sz="2400" dirty="0">
                <a:latin typeface="Georgia" panose="02040502050405020303" pitchFamily="18" charset="0"/>
              </a:rPr>
              <a:t> </a:t>
            </a:r>
            <a:r>
              <a:rPr lang="ru-RU" sz="2400" dirty="0" smtClean="0">
                <a:latin typeface="Georgia" panose="02040502050405020303" pitchFamily="18" charset="0"/>
              </a:rPr>
              <a:t>- выделение </a:t>
            </a:r>
            <a:r>
              <a:rPr lang="ru-RU" sz="2400" dirty="0">
                <a:latin typeface="Georgia" panose="02040502050405020303" pitchFamily="18" charset="0"/>
              </a:rPr>
              <a:t>на </a:t>
            </a:r>
            <a:r>
              <a:rPr lang="ru-RU" sz="2400" b="1" u="sng" dirty="0">
                <a:latin typeface="Georgia" panose="02040502050405020303" pitchFamily="18" charset="0"/>
              </a:rPr>
              <a:t>конкурсной </a:t>
            </a:r>
            <a:r>
              <a:rPr lang="ru-RU" sz="2400" dirty="0">
                <a:latin typeface="Georgia" panose="02040502050405020303" pitchFamily="18" charset="0"/>
              </a:rPr>
              <a:t>основе </a:t>
            </a:r>
            <a:r>
              <a:rPr lang="ru-RU" sz="2400" b="1" u="sng" dirty="0">
                <a:latin typeface="Georgia" panose="02040502050405020303" pitchFamily="18" charset="0"/>
              </a:rPr>
              <a:t>субсидий</a:t>
            </a:r>
            <a:r>
              <a:rPr lang="ru-RU" sz="2400" dirty="0">
                <a:latin typeface="Georgia" panose="02040502050405020303" pitchFamily="18" charset="0"/>
              </a:rPr>
              <a:t> из областного бюджета на реализацию </a:t>
            </a:r>
            <a:r>
              <a:rPr lang="ru-RU" sz="2400" dirty="0" smtClean="0">
                <a:latin typeface="Georgia" panose="02040502050405020303" pitchFamily="18" charset="0"/>
              </a:rPr>
              <a:t>проектов, направленных </a:t>
            </a:r>
            <a:r>
              <a:rPr lang="ru-RU" sz="2400" dirty="0">
                <a:latin typeface="Georgia" panose="02040502050405020303" pitchFamily="18" charset="0"/>
              </a:rPr>
              <a:t>на </a:t>
            </a:r>
            <a:r>
              <a:rPr lang="ru-RU" sz="2400" b="1" u="sng" dirty="0">
                <a:latin typeface="Georgia" panose="02040502050405020303" pitchFamily="18" charset="0"/>
              </a:rPr>
              <a:t>благоустройство и ремонт объектов общественной </a:t>
            </a:r>
            <a:r>
              <a:rPr lang="ru-RU" sz="2400" b="1" u="sng" dirty="0" smtClean="0">
                <a:latin typeface="Georgia" panose="02040502050405020303" pitchFamily="18" charset="0"/>
              </a:rPr>
              <a:t>инфраструктуры</a:t>
            </a:r>
            <a:r>
              <a:rPr lang="ru-RU" sz="2400" dirty="0" smtClean="0">
                <a:latin typeface="Georgia" panose="02040502050405020303" pitchFamily="18" charset="0"/>
              </a:rPr>
              <a:t>. Отбор, реализация и контроль реализации проектов – при </a:t>
            </a:r>
            <a:r>
              <a:rPr lang="ru-RU" sz="2400" b="1" u="sng" dirty="0" smtClean="0">
                <a:latin typeface="Georgia" panose="02040502050405020303" pitchFamily="18" charset="0"/>
              </a:rPr>
              <a:t>обязательном участии населения</a:t>
            </a:r>
            <a:endParaRPr lang="ru-RU" sz="2400" b="1" u="sng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13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Февраль-март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294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04076" y="1013014"/>
            <a:ext cx="8483308" cy="5378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Заявка на участие в конкурсном отборе (2)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0821" y="1620295"/>
            <a:ext cx="6638544" cy="5195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016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Февраль-март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294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04076" y="932329"/>
            <a:ext cx="8483308" cy="46849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Заявка на участие в конкурсном отборе (3)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4075" y="1499615"/>
            <a:ext cx="6762016" cy="52866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7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Февраль-март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294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32</a:t>
            </a:fld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04076" y="932329"/>
            <a:ext cx="8483308" cy="46849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Заявка на участие в конкурсном отборе (4)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4076" y="1545335"/>
            <a:ext cx="6249124" cy="53039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18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Февраль-март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294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33</a:t>
            </a:fld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04076" y="932329"/>
            <a:ext cx="8483308" cy="46849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Заявка на участие в конкурсном отборе (5)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4075" y="1565146"/>
            <a:ext cx="7470138" cy="447706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24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Февраль-март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294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34</a:t>
            </a:fld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06853" y="932329"/>
            <a:ext cx="3165265" cy="81578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Заявка на участие в конкурсном отборе (6)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30300" y="878541"/>
            <a:ext cx="5541600" cy="590774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213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Февраль-март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294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35</a:t>
            </a:fld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04076" y="932329"/>
            <a:ext cx="3048724" cy="85164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Заявка на участие в конкурсном отборе (7)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58987" y="891004"/>
            <a:ext cx="5524342" cy="5868384"/>
          </a:xfrm>
          <a:prstGeom prst="rect">
            <a:avLst/>
          </a:prstGeom>
          <a:noFill/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171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Апрель - май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294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36</a:t>
            </a:fld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8142" y="1149095"/>
            <a:ext cx="1592670" cy="1127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69458" y="1255400"/>
            <a:ext cx="6617925" cy="91532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проектов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48142" y="2447703"/>
            <a:ext cx="7084987" cy="600297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Подача документов на конкурс –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1 мая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8142" y="3165560"/>
            <a:ext cx="7084987" cy="568750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–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15 мая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8142" y="4742329"/>
            <a:ext cx="7084987" cy="578050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Итоги конкурса подводит Конкурсная комиссия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48142" y="5405718"/>
            <a:ext cx="7084987" cy="1217143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Тверской области – распределение субсидий между муниципальными образованиями на проекты-победители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8142" y="3845858"/>
            <a:ext cx="7084987" cy="771303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проектов – все проекты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рейтингуются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 единой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системе критериев </a:t>
            </a:r>
          </a:p>
        </p:txBody>
      </p:sp>
    </p:spTree>
    <p:extLst>
      <p:ext uri="{BB962C8B-B14F-4D97-AF65-F5344CB8AC3E}">
        <p14:creationId xmlns:p14="http://schemas.microsoft.com/office/powerpoint/2010/main" val="35898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Апрель - май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294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37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8142" y="977495"/>
            <a:ext cx="6617925" cy="573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конкурсного отбора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001518"/>
              </p:ext>
            </p:extLst>
          </p:nvPr>
        </p:nvGraphicFramePr>
        <p:xfrm>
          <a:off x="248141" y="1616174"/>
          <a:ext cx="8752424" cy="44391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3587"/>
                <a:gridCol w="6557632"/>
                <a:gridCol w="1421205"/>
              </a:tblGrid>
              <a:tr h="9211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Наименования критериев конкурсного отбора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Весовой коэффициент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</a:tr>
              <a:tr h="3731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</a:t>
                      </a:r>
                      <a:endParaRPr lang="ru-RU" sz="1600" b="1" dirty="0" smtClean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Оценка эффективности финансирования проекта, в том числе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0,55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</a:tr>
              <a:tr h="7630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1.1.</a:t>
                      </a:r>
                      <a:endParaRPr lang="ru-RU" sz="160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финансирования проекта за счет средств населения в денежной форме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0,25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</a:tr>
              <a:tr h="12371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1.2.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финансирования проекта за счет поступлений от юридических лиц в денежной 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форме,</a:t>
                      </a:r>
                      <a:r>
                        <a:rPr lang="ru-RU" sz="16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 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исключением поступлений от предприятий и организаций муниципальной формы собственности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0,15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</a:tr>
              <a:tr h="11446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1.3.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финансирования проекта за счет поступлений от некоммерческих организаций в денежной форме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0,15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067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Апрель - май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294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38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8142" y="977495"/>
            <a:ext cx="6617925" cy="573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конкурсного отбора (2)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336742"/>
              </p:ext>
            </p:extLst>
          </p:nvPr>
        </p:nvGraphicFramePr>
        <p:xfrm>
          <a:off x="248141" y="1699542"/>
          <a:ext cx="8752424" cy="45094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3587"/>
                <a:gridCol w="6191872"/>
                <a:gridCol w="1786965"/>
              </a:tblGrid>
              <a:tr h="5236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Наименования критериев конкурсного отбора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Весовой коэффициент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</a:tr>
              <a:tr h="7227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endParaRPr lang="ru-RU" sz="1600" b="1" dirty="0" smtClean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Степень участия населения в определении проблемы, на решение которой направлен проект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0,15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</a:tr>
              <a:tr h="9834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.1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Количество жителей, участвующих в определении проблемы и подготовке проекта согласно протоколу собрания граждан (человек)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0,15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</a:tr>
              <a:tr h="4970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endParaRPr lang="ru-RU" sz="1600" b="1" dirty="0" smtClean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Социальная эффективность от реализации проекта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0,1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</a:tr>
              <a:tr h="10534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3.1.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участие некоммерческой организации (проведение собраний, помощь в подготовке документов, неоплачиваемый труд, материалы и др. формы) в реализации проекта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0,05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</a:tr>
              <a:tr h="6920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3.2.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участие населения и юридических лиц (неоплачиваемый труд, материалы и др. формы) в реализации проекта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0,05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612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Апрель - май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3294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39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8142" y="977495"/>
            <a:ext cx="6617925" cy="573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конкурсного отбора (3)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546722"/>
              </p:ext>
            </p:extLst>
          </p:nvPr>
        </p:nvGraphicFramePr>
        <p:xfrm>
          <a:off x="248141" y="1918159"/>
          <a:ext cx="8752424" cy="3568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3587"/>
                <a:gridCol w="6232512"/>
                <a:gridCol w="1746325"/>
              </a:tblGrid>
              <a:tr h="8056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п/п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Наименования критериев конкурсного отбора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Весовой коэффициент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</a:tr>
              <a:tr h="4774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</a:t>
                      </a:r>
                      <a:endParaRPr lang="ru-RU" sz="1600" b="1" dirty="0" smtClean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Информирование населения о проекте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0,2</a:t>
                      </a:r>
                      <a:endParaRPr lang="ru-RU" sz="16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</a:tr>
              <a:tr h="7868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.1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Освещение итогов собрания в печатных средствах массовой информации 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0,05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</a:tr>
              <a:tr h="811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4.2.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Наличие публикаций в сети Интернет посвященных Программе поддержки местных инициатив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0,05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</a:tr>
              <a:tr h="6869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4.3.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Издание полиграфической продукции, посвященной реализации Программы поддержки местных инициатив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0,1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18818" marR="18818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552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Основная идея Программы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5457036" y="5350483"/>
            <a:ext cx="3514164" cy="9618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900" b="1" u="sng" dirty="0" smtClean="0">
                <a:solidFill>
                  <a:schemeClr val="tx1"/>
                </a:solidFill>
              </a:rPr>
              <a:t>Объект общественной инфраструктуры</a:t>
            </a: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18480" y="3541357"/>
            <a:ext cx="1977541" cy="26263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900" b="1" u="sng" dirty="0" smtClean="0">
                <a:solidFill>
                  <a:schemeClr val="tx1"/>
                </a:solidFill>
              </a:rPr>
              <a:t>Локальное сообщество</a:t>
            </a:r>
          </a:p>
          <a:p>
            <a:pPr algn="ctr"/>
            <a:r>
              <a:rPr lang="ru-RU" sz="1900" b="1" u="sng" dirty="0" smtClean="0">
                <a:solidFill>
                  <a:schemeClr val="tx1"/>
                </a:solidFill>
              </a:rPr>
              <a:t> (жители поселения, населенного пункта)</a:t>
            </a:r>
            <a:endParaRPr lang="ru-RU" sz="1600" dirty="0" smtClean="0"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 flipH="1">
            <a:off x="2545973" y="1155520"/>
            <a:ext cx="2801947" cy="942881"/>
          </a:xfrm>
          <a:prstGeom prst="lef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1">
            <a:noAutofit/>
          </a:bodyPr>
          <a:lstStyle/>
          <a:p>
            <a:pPr algn="l"/>
            <a:r>
              <a:rPr lang="ru-RU" sz="18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Выбор приоритета</a:t>
            </a:r>
            <a:endParaRPr lang="ru-RU" sz="1800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 flipH="1">
            <a:off x="2545974" y="2268736"/>
            <a:ext cx="2801947" cy="942881"/>
          </a:xfrm>
          <a:prstGeom prst="lef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1">
            <a:noAutofit/>
          </a:bodyPr>
          <a:lstStyle/>
          <a:p>
            <a:pPr algn="l"/>
            <a:r>
              <a:rPr lang="ru-RU" sz="18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Софинансирование</a:t>
            </a:r>
            <a:endParaRPr lang="ru-RU" sz="1800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 flipH="1">
            <a:off x="2545974" y="3330718"/>
            <a:ext cx="2801947" cy="942881"/>
          </a:xfrm>
          <a:prstGeom prst="lef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1">
            <a:noAutofit/>
          </a:bodyPr>
          <a:lstStyle/>
          <a:p>
            <a:pPr algn="l"/>
            <a:r>
              <a:rPr lang="ru-RU" sz="18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Участие в реализации</a:t>
            </a:r>
            <a:endParaRPr lang="ru-RU" sz="1800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 flipH="1">
            <a:off x="2545974" y="4379459"/>
            <a:ext cx="2801947" cy="942881"/>
          </a:xfrm>
          <a:prstGeom prst="lef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1">
            <a:noAutofit/>
          </a:bodyPr>
          <a:lstStyle/>
          <a:p>
            <a:pPr algn="l"/>
            <a:r>
              <a:rPr lang="ru-RU" sz="18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Контроль качества</a:t>
            </a:r>
            <a:endParaRPr lang="ru-RU" sz="1800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 flipH="1">
            <a:off x="2545974" y="5428330"/>
            <a:ext cx="2801947" cy="942881"/>
          </a:xfrm>
          <a:prstGeom prst="lef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 anchorCtr="1">
            <a:noAutofit/>
          </a:bodyPr>
          <a:lstStyle/>
          <a:p>
            <a:pPr algn="l"/>
            <a:r>
              <a:rPr lang="ru-RU" sz="18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Сохранность </a:t>
            </a:r>
            <a:endParaRPr lang="ru-RU" sz="1800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pic>
        <p:nvPicPr>
          <p:cNvPr id="1028" name="Picture 4" descr="http://www.empoweredsalestraining.com/blog/wp-content/uploads/2012/04/bigstock-man-and-woman-symbols-1521489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4" y="2572871"/>
            <a:ext cx="2486166" cy="1307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thumbs.dreamstime.com/z/home-house-outdoor-structure-infrastructure-fixtures-cliparts-set-human-pictogram-using-different-type-objects-41147990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2747" y="992520"/>
            <a:ext cx="3732392" cy="367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age.shutterstock.com/z/stock-vector-people-children-home-garden-park-playground-backyard-leisure-recreation-activity-stick-figure-114182512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24827" y="4582708"/>
            <a:ext cx="3575787" cy="944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260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6264910"/>
            <a:ext cx="2133600" cy="365125"/>
          </a:xfrm>
        </p:spPr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Июнь - сентябрь</a:t>
            </a:r>
            <a:endParaRPr lang="ru-RU" dirty="0"/>
          </a:p>
        </p:txBody>
      </p:sp>
      <p:sp>
        <p:nvSpPr>
          <p:cNvPr id="6" name="Номер слайда 1"/>
          <p:cNvSpPr txBox="1">
            <a:spLocks/>
          </p:cNvSpPr>
          <p:nvPr/>
        </p:nvSpPr>
        <p:spPr>
          <a:xfrm>
            <a:off x="6553200" y="62649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200" b="1" kern="1200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48142" y="1044647"/>
            <a:ext cx="7084987" cy="895913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Включение софинансирования в местный бюджет (изменение в решение о бюджете)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54542" y="2079808"/>
            <a:ext cx="7084987" cy="89591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конкурсных процедур – отбор подрядной организации (в рамках 44-фз)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959342" y="3191918"/>
            <a:ext cx="7084987" cy="895913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реализации проекта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355582" y="4309518"/>
            <a:ext cx="7084987" cy="89591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 средств населения / спонсоров / иных участников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721342" y="5419797"/>
            <a:ext cx="7084987" cy="1261038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качества работ и совместная приемка объекта органами местного самоуправления и инициативной группой </a:t>
            </a:r>
          </a:p>
        </p:txBody>
      </p:sp>
    </p:spTree>
    <p:extLst>
      <p:ext uri="{BB962C8B-B14F-4D97-AF65-F5344CB8AC3E}">
        <p14:creationId xmlns:p14="http://schemas.microsoft.com/office/powerpoint/2010/main" val="51123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1225550" y="2944813"/>
            <a:ext cx="6783333" cy="842854"/>
          </a:xfrm>
        </p:spPr>
        <p:txBody>
          <a:bodyPr/>
          <a:lstStyle/>
          <a:p>
            <a:pPr marL="0" indent="0" algn="ctr" eaLnBrk="1" hangingPunct="1">
              <a:buFontTx/>
              <a:buNone/>
              <a:tabLst>
                <a:tab pos="1882775" algn="l"/>
              </a:tabLst>
            </a:pPr>
            <a:r>
              <a:rPr lang="ru-RU" sz="4000" b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Спасибо за внимание!</a:t>
            </a: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72241A-C79D-478A-8E20-24253F34F2CD}" type="slidenum">
              <a:rPr lang="ru-RU"/>
              <a:pPr>
                <a:defRPr/>
              </a:pPr>
              <a:t>41</a:t>
            </a:fld>
            <a:endParaRPr lang="ru-RU"/>
          </a:p>
        </p:txBody>
      </p:sp>
      <p:grpSp>
        <p:nvGrpSpPr>
          <p:cNvPr id="12292" name="Group 9"/>
          <p:cNvGrpSpPr>
            <a:grpSpLocks/>
          </p:cNvGrpSpPr>
          <p:nvPr/>
        </p:nvGrpSpPr>
        <p:grpSpPr bwMode="auto">
          <a:xfrm>
            <a:off x="0" y="-1588"/>
            <a:ext cx="9144000" cy="930276"/>
            <a:chOff x="0" y="0"/>
            <a:chExt cx="9144000" cy="1493838"/>
          </a:xfrm>
        </p:grpSpPr>
        <p:pic>
          <p:nvPicPr>
            <p:cNvPr id="12296" name="Picture 15" descr="22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1493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7" name="Picture 15" descr="222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00200" cy="1493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293" name="Picture 13" descr="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0"/>
            <a:ext cx="80645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5" descr="22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-1588"/>
            <a:ext cx="1600200" cy="190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TextBox 17"/>
          <p:cNvSpPr txBox="1">
            <a:spLocks noChangeArrowheads="1"/>
          </p:cNvSpPr>
          <p:nvPr/>
        </p:nvSpPr>
        <p:spPr bwMode="auto">
          <a:xfrm>
            <a:off x="266700" y="11113"/>
            <a:ext cx="9588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hangingPunct="1"/>
            <a:r>
              <a:rPr lang="ru-RU" sz="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Тверская область</a:t>
            </a:r>
            <a:endParaRPr lang="en-US" sz="8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74904" y="6453336"/>
            <a:ext cx="2133600" cy="365125"/>
          </a:xfrm>
        </p:spPr>
        <p:txBody>
          <a:bodyPr/>
          <a:lstStyle/>
          <a:p>
            <a:pPr>
              <a:defRPr/>
            </a:pPr>
            <a:fld id="{A1F83AF7-7F38-4844-A35F-777F5FB6AD3B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</a:t>
            </a: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ППМИ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547429" y="1579421"/>
            <a:ext cx="1961088" cy="1650670"/>
          </a:xfrm>
          <a:prstGeom prst="homePlate">
            <a:avLst>
              <a:gd name="adj" fmla="val 35612"/>
            </a:avLst>
          </a:prstGeom>
          <a:solidFill>
            <a:schemeClr val="accent6">
              <a:lumMod val="60000"/>
              <a:lumOff val="40000"/>
            </a:schemeClr>
          </a:solidFill>
          <a:ln w="88900" cmpd="dbl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«Школа ППМИ»</a:t>
            </a:r>
            <a:endParaRPr lang="ru-RU" sz="20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2646540" y="1579420"/>
            <a:ext cx="1961088" cy="1650670"/>
          </a:xfrm>
          <a:prstGeom prst="homePlate">
            <a:avLst>
              <a:gd name="adj" fmla="val 35612"/>
            </a:avLst>
          </a:prstGeom>
          <a:solidFill>
            <a:schemeClr val="accent6">
              <a:lumMod val="60000"/>
              <a:lumOff val="40000"/>
            </a:schemeClr>
          </a:solidFill>
          <a:ln w="88900" cmpd="dbl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Собрания граждан</a:t>
            </a:r>
            <a:endParaRPr lang="ru-RU" sz="20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4743582" y="1579420"/>
            <a:ext cx="1961088" cy="1650670"/>
          </a:xfrm>
          <a:prstGeom prst="homePlate">
            <a:avLst>
              <a:gd name="adj" fmla="val 35612"/>
            </a:avLst>
          </a:prstGeom>
          <a:solidFill>
            <a:schemeClr val="accent6">
              <a:lumMod val="60000"/>
              <a:lumOff val="40000"/>
            </a:schemeClr>
          </a:solidFill>
          <a:ln w="88900" cmpd="dbl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Подготовка конкурс-</a:t>
            </a:r>
            <a:r>
              <a:rPr lang="ru-RU" sz="18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ных</a:t>
            </a:r>
            <a: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заявок</a:t>
            </a:r>
            <a:endParaRPr lang="ru-RU" sz="18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3" name="Пятиугольник 12"/>
          <p:cNvSpPr/>
          <p:nvPr/>
        </p:nvSpPr>
        <p:spPr>
          <a:xfrm>
            <a:off x="6806229" y="1579419"/>
            <a:ext cx="2005262" cy="1650671"/>
          </a:xfrm>
          <a:prstGeom prst="homePlate">
            <a:avLst>
              <a:gd name="adj" fmla="val 35612"/>
            </a:avLst>
          </a:prstGeom>
          <a:solidFill>
            <a:schemeClr val="accent6">
              <a:lumMod val="60000"/>
              <a:lumOff val="40000"/>
            </a:schemeClr>
          </a:solidFill>
          <a:ln w="88900" cmpd="dbl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КОНКУРС</a:t>
            </a:r>
            <a:endParaRPr lang="ru-RU" sz="18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9" name="Пятиугольник 18"/>
          <p:cNvSpPr/>
          <p:nvPr/>
        </p:nvSpPr>
        <p:spPr>
          <a:xfrm>
            <a:off x="547428" y="4280473"/>
            <a:ext cx="1961088" cy="1650670"/>
          </a:xfrm>
          <a:prstGeom prst="homePlate">
            <a:avLst>
              <a:gd name="adj" fmla="val 35612"/>
            </a:avLst>
          </a:prstGeom>
          <a:solidFill>
            <a:schemeClr val="accent3">
              <a:lumMod val="75000"/>
            </a:schemeClr>
          </a:solidFill>
          <a:ln w="88900" cmpd="dbl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Заключе-ние</a:t>
            </a:r>
            <a: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r>
              <a:rPr lang="ru-RU" sz="18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мун</a:t>
            </a:r>
            <a: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. контрактов</a:t>
            </a:r>
            <a:endParaRPr lang="ru-RU" sz="18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20" name="Пятиугольник 19"/>
          <p:cNvSpPr/>
          <p:nvPr/>
        </p:nvSpPr>
        <p:spPr>
          <a:xfrm>
            <a:off x="2646539" y="4280472"/>
            <a:ext cx="1961088" cy="1650670"/>
          </a:xfrm>
          <a:prstGeom prst="homePlate">
            <a:avLst>
              <a:gd name="adj" fmla="val 35612"/>
            </a:avLst>
          </a:prstGeom>
          <a:solidFill>
            <a:srgbClr val="85A644"/>
          </a:solidFill>
          <a:ln w="88900" cmpd="dbl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Реализа-ция</a:t>
            </a:r>
            <a:r>
              <a:rPr lang="ru-RU" sz="2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проектов</a:t>
            </a:r>
            <a:endParaRPr lang="ru-RU" sz="20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21" name="Пятиугольник 20"/>
          <p:cNvSpPr/>
          <p:nvPr/>
        </p:nvSpPr>
        <p:spPr>
          <a:xfrm>
            <a:off x="4743581" y="4280472"/>
            <a:ext cx="1961088" cy="1650670"/>
          </a:xfrm>
          <a:prstGeom prst="homePlate">
            <a:avLst>
              <a:gd name="adj" fmla="val 35612"/>
            </a:avLst>
          </a:prstGeom>
          <a:solidFill>
            <a:srgbClr val="95B850"/>
          </a:solidFill>
          <a:ln w="88900" cmpd="dbl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Торжест</a:t>
            </a:r>
            <a:r>
              <a:rPr lang="ru-RU" sz="2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-венное открытие</a:t>
            </a:r>
            <a:endParaRPr lang="ru-RU" sz="20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22" name="Пятиугольник 21"/>
          <p:cNvSpPr/>
          <p:nvPr/>
        </p:nvSpPr>
        <p:spPr>
          <a:xfrm>
            <a:off x="6850403" y="4280473"/>
            <a:ext cx="1961088" cy="1650670"/>
          </a:xfrm>
          <a:prstGeom prst="homePlate">
            <a:avLst>
              <a:gd name="adj" fmla="val 35612"/>
            </a:avLst>
          </a:prstGeom>
          <a:solidFill>
            <a:srgbClr val="A6C36B"/>
          </a:solidFill>
          <a:ln w="88900" cmpd="dbl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Подведе-ние</a:t>
            </a:r>
            <a:r>
              <a:rPr lang="ru-RU" sz="20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итогов</a:t>
            </a:r>
            <a:endParaRPr lang="ru-RU" sz="20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64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56289" y="78830"/>
            <a:ext cx="7898524" cy="485775"/>
          </a:xfrm>
        </p:spPr>
        <p:txBody>
          <a:bodyPr/>
          <a:lstStyle/>
          <a:p>
            <a:r>
              <a:rPr lang="ru-RU" dirty="0" smtClean="0"/>
              <a:t>Параметры программы – количество объектов</a:t>
            </a:r>
            <a:endParaRPr lang="ru-RU" dirty="0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7110872"/>
              </p:ext>
            </p:extLst>
          </p:nvPr>
        </p:nvGraphicFramePr>
        <p:xfrm>
          <a:off x="259976" y="1035422"/>
          <a:ext cx="8812305" cy="5287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 flipV="1">
            <a:off x="1255059" y="1228165"/>
            <a:ext cx="4823012" cy="3756211"/>
          </a:xfrm>
          <a:prstGeom prst="straightConnector1">
            <a:avLst/>
          </a:prstGeom>
          <a:ln w="38100">
            <a:solidFill>
              <a:srgbClr val="99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ая выноска 5"/>
          <p:cNvSpPr/>
          <p:nvPr/>
        </p:nvSpPr>
        <p:spPr>
          <a:xfrm>
            <a:off x="896471" y="1228165"/>
            <a:ext cx="3299011" cy="1246094"/>
          </a:xfrm>
          <a:prstGeom prst="wedgeRectCallout">
            <a:avLst>
              <a:gd name="adj1" fmla="val 40752"/>
              <a:gd name="adj2" fmla="val 74011"/>
            </a:avLst>
          </a:prstGeom>
          <a:solidFill>
            <a:schemeClr val="bg1">
              <a:lumMod val="95000"/>
            </a:schemeClr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Рост 500% за 5 лет реализации </a:t>
            </a:r>
          </a:p>
          <a:p>
            <a:pPr algn="ctr"/>
            <a:endParaRPr lang="ru-RU" sz="1800" dirty="0" smtClean="0">
              <a:solidFill>
                <a:schemeClr val="tx1"/>
              </a:solidFill>
            </a:endParaRPr>
          </a:p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Расширение направлений ППМИ с 1 до 3х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50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3AF7-7F38-4844-A35F-777F5FB6AD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56289" y="78830"/>
            <a:ext cx="7898524" cy="485775"/>
          </a:xfrm>
        </p:spPr>
        <p:txBody>
          <a:bodyPr/>
          <a:lstStyle/>
          <a:p>
            <a:r>
              <a:rPr lang="ru-RU" dirty="0" smtClean="0"/>
              <a:t>Примеры проектов ППМИ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38539" y="978885"/>
            <a:ext cx="8314569" cy="5734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Georgia" panose="02040502050405020303" pitchFamily="18" charset="0"/>
                <a:cs typeface="Times New Roman" pitchFamily="18" charset="0"/>
              </a:rPr>
              <a:t>Объекты культуры</a:t>
            </a:r>
            <a:endParaRPr lang="ru-RU" sz="2400" b="1" dirty="0">
              <a:solidFill>
                <a:prstClr val="black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8539" y="1552334"/>
            <a:ext cx="7328451" cy="5821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Ремонт здания Дома народного творчества в </a:t>
            </a:r>
            <a:r>
              <a:rPr lang="ru-RU" sz="1800" b="1" dirty="0">
                <a:solidFill>
                  <a:schemeClr val="tx1"/>
                </a:solidFill>
                <a:latin typeface="Georgia" panose="02040502050405020303" pitchFamily="18" charset="0"/>
              </a:rPr>
              <a:t>д. </a:t>
            </a:r>
            <a:r>
              <a:rPr lang="ru-RU" sz="18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Будино</a:t>
            </a:r>
            <a: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Бельского района</a:t>
            </a:r>
            <a:endParaRPr lang="ru-RU" sz="18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238538" y="2134485"/>
          <a:ext cx="405555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9350"/>
                <a:gridCol w="1046205"/>
              </a:tblGrid>
              <a:tr h="23817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Стоимость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1 512,9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3817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В</a:t>
                      </a:r>
                      <a:r>
                        <a:rPr lang="ru-RU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ru-RU" baseline="0" dirty="0" err="1" smtClean="0">
                          <a:solidFill>
                            <a:sysClr val="windowText" lastClr="000000"/>
                          </a:solidFill>
                        </a:rPr>
                        <a:t>т.ч</a:t>
                      </a:r>
                      <a:r>
                        <a:rPr lang="ru-RU" baseline="0" dirty="0" smtClean="0">
                          <a:solidFill>
                            <a:sysClr val="windowText" lastClr="000000"/>
                          </a:solidFill>
                        </a:rPr>
                        <a:t>. вклад жителей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103,4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58" y="3418583"/>
            <a:ext cx="3773523" cy="321976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605523" y="6097477"/>
            <a:ext cx="1287603" cy="44143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endParaRPr lang="ru-RU" sz="18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594" y="2900298"/>
            <a:ext cx="4716219" cy="3772343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7764517" y="6135632"/>
            <a:ext cx="1056290" cy="4414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8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  <a:endParaRPr lang="ru-RU" sz="18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72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3AF7-7F38-4844-A35F-777F5FB6AD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56289" y="78830"/>
            <a:ext cx="7898524" cy="485775"/>
          </a:xfrm>
        </p:spPr>
        <p:txBody>
          <a:bodyPr/>
          <a:lstStyle/>
          <a:p>
            <a:r>
              <a:rPr lang="ru-RU" dirty="0"/>
              <a:t>Примеры проектов ППМИ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8539" y="978885"/>
            <a:ext cx="8314569" cy="5734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Georgia" panose="02040502050405020303" pitchFamily="18" charset="0"/>
                <a:cs typeface="Times New Roman" pitchFamily="18" charset="0"/>
              </a:rPr>
              <a:t>Дороги</a:t>
            </a:r>
            <a:endParaRPr lang="ru-RU" sz="2400" b="1" dirty="0">
              <a:solidFill>
                <a:prstClr val="black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3218" y="1552885"/>
            <a:ext cx="7394712" cy="7156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Ремонт участка автомобильной дороги с. </a:t>
            </a:r>
            <a:r>
              <a:rPr lang="ru-RU" sz="1800" b="1" dirty="0" err="1" smtClean="0">
                <a:solidFill>
                  <a:schemeClr val="tx1"/>
                </a:solidFill>
                <a:latin typeface="Georgia" panose="02040502050405020303" pitchFamily="18" charset="0"/>
              </a:rPr>
              <a:t>Ильинское</a:t>
            </a:r>
            <a: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 Калининского района</a:t>
            </a:r>
            <a:endParaRPr lang="ru-RU" sz="18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/>
          </p:nvPr>
        </p:nvGraphicFramePr>
        <p:xfrm>
          <a:off x="243218" y="2268501"/>
          <a:ext cx="405555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9350"/>
                <a:gridCol w="1046205"/>
              </a:tblGrid>
              <a:tr h="23817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Стоимость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2 735,0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3817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В</a:t>
                      </a:r>
                      <a:r>
                        <a:rPr lang="ru-RU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ru-RU" baseline="0" dirty="0" err="1" smtClean="0">
                          <a:solidFill>
                            <a:sysClr val="windowText" lastClr="000000"/>
                          </a:solidFill>
                        </a:rPr>
                        <a:t>т.ч</a:t>
                      </a:r>
                      <a:r>
                        <a:rPr lang="ru-RU" baseline="0" dirty="0" smtClean="0">
                          <a:solidFill>
                            <a:sysClr val="windowText" lastClr="000000"/>
                          </a:solidFill>
                        </a:rPr>
                        <a:t>. вклад жителей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179,1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3" y="3579112"/>
            <a:ext cx="4189817" cy="3142363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932775" y="6135631"/>
            <a:ext cx="1056290" cy="4414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endParaRPr lang="ru-RU" sz="18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773" y="3221182"/>
            <a:ext cx="4667057" cy="3500293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7841672" y="6135630"/>
            <a:ext cx="1056290" cy="4414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8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  <a:endParaRPr lang="ru-RU" sz="18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15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F83AF7-7F38-4844-A35F-777F5FB6AD3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56289" y="78830"/>
            <a:ext cx="7898524" cy="485775"/>
          </a:xfrm>
        </p:spPr>
        <p:txBody>
          <a:bodyPr/>
          <a:lstStyle/>
          <a:p>
            <a:r>
              <a:rPr lang="ru-RU" dirty="0"/>
              <a:t>Примеры проектов ППМИ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8539" y="978885"/>
            <a:ext cx="8314569" cy="5734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>
              <a:defRPr/>
            </a:pPr>
            <a:r>
              <a:rPr lang="ru-RU" sz="2400" b="1" dirty="0" smtClean="0">
                <a:solidFill>
                  <a:prstClr val="black"/>
                </a:solidFill>
                <a:latin typeface="Georgia" panose="02040502050405020303" pitchFamily="18" charset="0"/>
                <a:cs typeface="Times New Roman" pitchFamily="18" charset="0"/>
              </a:rPr>
              <a:t>Детские площадки</a:t>
            </a:r>
            <a:endParaRPr lang="ru-RU" sz="2400" b="1" dirty="0">
              <a:solidFill>
                <a:prstClr val="black"/>
              </a:solidFill>
              <a:latin typeface="Georgia" panose="02040502050405020303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8539" y="1552334"/>
            <a:ext cx="7858538" cy="6927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Обустройство </a:t>
            </a:r>
            <a:r>
              <a:rPr lang="ru-RU" sz="1800" b="1" dirty="0">
                <a:solidFill>
                  <a:schemeClr val="tx1"/>
                </a:solidFill>
                <a:latin typeface="Georgia" panose="02040502050405020303" pitchFamily="18" charset="0"/>
              </a:rPr>
              <a:t>детской площадки </a:t>
            </a:r>
            <a:r>
              <a:rPr lang="ru-RU" sz="1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с. Лесное Лесного района</a:t>
            </a:r>
            <a:endParaRPr lang="ru-RU" sz="18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/>
          </p:nvPr>
        </p:nvGraphicFramePr>
        <p:xfrm>
          <a:off x="244969" y="2245115"/>
          <a:ext cx="405555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9350"/>
                <a:gridCol w="1046205"/>
              </a:tblGrid>
              <a:tr h="23817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Стоимость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400,0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38171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В</a:t>
                      </a:r>
                      <a:r>
                        <a:rPr lang="ru-RU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ru-RU" baseline="0" dirty="0" err="1" smtClean="0">
                          <a:solidFill>
                            <a:sysClr val="windowText" lastClr="000000"/>
                          </a:solidFill>
                        </a:rPr>
                        <a:t>т.ч</a:t>
                      </a:r>
                      <a:r>
                        <a:rPr lang="ru-RU" baseline="0" dirty="0" smtClean="0">
                          <a:solidFill>
                            <a:sysClr val="windowText" lastClr="000000"/>
                          </a:solidFill>
                        </a:rPr>
                        <a:t>. вклад жителей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>
                          <a:solidFill>
                            <a:sysClr val="windowText" lastClr="000000"/>
                          </a:solidFill>
                        </a:rPr>
                        <a:t>36,6</a:t>
                      </a:r>
                      <a:endParaRPr lang="ru-RU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10" y="3796434"/>
            <a:ext cx="3900055" cy="292504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939434" y="6135632"/>
            <a:ext cx="1056290" cy="44143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endParaRPr lang="ru-RU" sz="18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926" y="3119293"/>
            <a:ext cx="4802909" cy="360218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898523" y="6135632"/>
            <a:ext cx="1056290" cy="44143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8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</a:t>
            </a:r>
            <a:endParaRPr lang="ru-RU" sz="18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81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21648</TotalTime>
  <Words>1893</Words>
  <Application>Microsoft Office PowerPoint</Application>
  <PresentationFormat>Экран (4:3)</PresentationFormat>
  <Paragraphs>394</Paragraphs>
  <Slides>41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Презентация PowerPoint</vt:lpstr>
      <vt:lpstr>Презентация PowerPoint</vt:lpstr>
      <vt:lpstr>Что такое ППМИ?</vt:lpstr>
      <vt:lpstr>Основная идея Программы</vt:lpstr>
      <vt:lpstr>Этапы реализации ППМИ</vt:lpstr>
      <vt:lpstr>Параметры программы – количество объектов</vt:lpstr>
      <vt:lpstr>Примеры проектов ППМИ</vt:lpstr>
      <vt:lpstr>Примеры проектов ППМИ</vt:lpstr>
      <vt:lpstr>Примеры проектов ППМИ</vt:lpstr>
      <vt:lpstr>Примеры проектов ППМИ</vt:lpstr>
      <vt:lpstr>Параметры ППМИ</vt:lpstr>
      <vt:lpstr>Перспективы развития ППМИ</vt:lpstr>
      <vt:lpstr>Презентация PowerPoint</vt:lpstr>
      <vt:lpstr>Параметры ППМИ  2017 в городах</vt:lpstr>
      <vt:lpstr>Нормативное регулирование</vt:lpstr>
      <vt:lpstr>Общий алгоритм</vt:lpstr>
      <vt:lpstr>Ноябрь-декабрь</vt:lpstr>
      <vt:lpstr>Ноябрь-декабрь</vt:lpstr>
      <vt:lpstr>Ноябрь-декабрь (2)</vt:lpstr>
      <vt:lpstr>Ноябрь-декабрь (2)</vt:lpstr>
      <vt:lpstr>Ограничения по проектам</vt:lpstr>
      <vt:lpstr>Примеры проектов</vt:lpstr>
      <vt:lpstr>Декабрь-февраль</vt:lpstr>
      <vt:lpstr>Декабрь-февраль</vt:lpstr>
      <vt:lpstr>Декабрь-февраль</vt:lpstr>
      <vt:lpstr>Декабрь-февраль</vt:lpstr>
      <vt:lpstr>Февраль-март</vt:lpstr>
      <vt:lpstr>Февраль-март</vt:lpstr>
      <vt:lpstr>Февраль-март</vt:lpstr>
      <vt:lpstr>Февраль-март</vt:lpstr>
      <vt:lpstr>Февраль-март</vt:lpstr>
      <vt:lpstr>Февраль-март</vt:lpstr>
      <vt:lpstr>Февраль-март</vt:lpstr>
      <vt:lpstr>Февраль-март</vt:lpstr>
      <vt:lpstr>Февраль-март</vt:lpstr>
      <vt:lpstr>Апрель - май</vt:lpstr>
      <vt:lpstr>Апрель - май</vt:lpstr>
      <vt:lpstr>Апрель - май</vt:lpstr>
      <vt:lpstr>Апрель - май</vt:lpstr>
      <vt:lpstr>Июнь - сентябрь</vt:lpstr>
      <vt:lpstr>Презентация PowerPoint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ТЕХНИЧЕСКОЕ ЗАДАНИЕ  НА РЕКОНСТРУКЦИЮ МОУ «СРЕДНЯЯ ШКОЛА №13»  (с устройством пристройки столовой)   в г. КИМРЫ   ТВЕРСКОЙ ОБЛАСТИ  А.А.Каспржак начальник департамента образования Тверской области</dc:title>
  <dc:creator>peres</dc:creator>
  <cp:lastModifiedBy>Егоров</cp:lastModifiedBy>
  <cp:revision>2269</cp:revision>
  <cp:lastPrinted>2016-11-10T14:33:26Z</cp:lastPrinted>
  <dcterms:created xsi:type="dcterms:W3CDTF">2008-10-17T07:39:58Z</dcterms:created>
  <dcterms:modified xsi:type="dcterms:W3CDTF">2016-11-22T15:25:19Z</dcterms:modified>
</cp:coreProperties>
</file>